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2" r:id="rId3"/>
    <p:sldId id="273" r:id="rId4"/>
    <p:sldId id="329" r:id="rId5"/>
    <p:sldId id="315" r:id="rId6"/>
    <p:sldId id="351" r:id="rId7"/>
    <p:sldId id="342" r:id="rId8"/>
    <p:sldId id="343" r:id="rId9"/>
    <p:sldId id="318" r:id="rId10"/>
    <p:sldId id="330" r:id="rId11"/>
    <p:sldId id="311" r:id="rId12"/>
    <p:sldId id="331" r:id="rId13"/>
    <p:sldId id="320" r:id="rId14"/>
    <p:sldId id="336" r:id="rId15"/>
    <p:sldId id="348" r:id="rId16"/>
    <p:sldId id="349" r:id="rId17"/>
    <p:sldId id="352" r:id="rId18"/>
    <p:sldId id="353" r:id="rId19"/>
    <p:sldId id="344" r:id="rId20"/>
    <p:sldId id="345" r:id="rId21"/>
    <p:sldId id="346" r:id="rId22"/>
    <p:sldId id="347" r:id="rId23"/>
    <p:sldId id="340" r:id="rId24"/>
    <p:sldId id="277" r:id="rId25"/>
    <p:sldId id="354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26262"/>
    <a:srgbClr val="993366"/>
    <a:srgbClr val="660033"/>
    <a:srgbClr val="FF5050"/>
    <a:srgbClr val="000066"/>
    <a:srgbClr val="D6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8" autoAdjust="0"/>
    <p:restoredTop sz="94660"/>
  </p:normalViewPr>
  <p:slideViewPr>
    <p:cSldViewPr>
      <p:cViewPr>
        <p:scale>
          <a:sx n="70" d="100"/>
          <a:sy n="70" d="100"/>
        </p:scale>
        <p:origin x="-1998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849408"/>
        <c:axId val="20850944"/>
      </c:barChart>
      <c:catAx>
        <c:axId val="20849408"/>
        <c:scaling>
          <c:orientation val="minMax"/>
        </c:scaling>
        <c:delete val="0"/>
        <c:axPos val="l"/>
        <c:majorTickMark val="none"/>
        <c:minorTickMark val="none"/>
        <c:tickLblPos val="nextTo"/>
        <c:crossAx val="20850944"/>
        <c:crosses val="autoZero"/>
        <c:auto val="1"/>
        <c:lblAlgn val="ctr"/>
        <c:lblOffset val="100"/>
        <c:noMultiLvlLbl val="0"/>
      </c:catAx>
      <c:valAx>
        <c:axId val="2085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849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Numbers in Pretrial Detention</c:v>
                </c:pt>
              </c:strCache>
            </c:strRef>
          </c:tx>
          <c:spPr>
            <a:solidFill>
              <a:srgbClr val="993366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96,980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65,691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69,543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57,332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21,571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Southern Africa</c:v>
                </c:pt>
                <c:pt idx="1">
                  <c:v>West Africa</c:v>
                </c:pt>
                <c:pt idx="2">
                  <c:v>East Africa</c:v>
                </c:pt>
                <c:pt idx="3">
                  <c:v>North Africa</c:v>
                </c:pt>
                <c:pt idx="4">
                  <c:v>Central Africa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96980</c:v>
                </c:pt>
                <c:pt idx="1">
                  <c:v>65691</c:v>
                </c:pt>
                <c:pt idx="2">
                  <c:v>69543</c:v>
                </c:pt>
                <c:pt idx="3">
                  <c:v>57332</c:v>
                </c:pt>
                <c:pt idx="4">
                  <c:v>21571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193856"/>
        <c:axId val="21209088"/>
      </c:barChart>
      <c:catAx>
        <c:axId val="21193856"/>
        <c:scaling>
          <c:orientation val="minMax"/>
        </c:scaling>
        <c:delete val="0"/>
        <c:axPos val="l"/>
        <c:majorGridlines/>
        <c:majorTickMark val="none"/>
        <c:minorTickMark val="none"/>
        <c:tickLblPos val="nextTo"/>
        <c:crossAx val="21209088"/>
        <c:crosses val="autoZero"/>
        <c:auto val="1"/>
        <c:lblAlgn val="ctr"/>
        <c:lblOffset val="100"/>
        <c:noMultiLvlLbl val="0"/>
      </c:catAx>
      <c:valAx>
        <c:axId val="21209088"/>
        <c:scaling>
          <c:orientation val="minMax"/>
          <c:max val="100000"/>
        </c:scaling>
        <c:delete val="0"/>
        <c:axPos val="b"/>
        <c:numFmt formatCode="#,##0;[Red]#,##0" sourceLinked="0"/>
        <c:majorTickMark val="none"/>
        <c:minorTickMark val="none"/>
        <c:tickLblPos val="nextTo"/>
        <c:crossAx val="211938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07B4A4-2CCC-4913-9D29-76219A92324C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C92D30-84B0-4905-9F1E-1ECCEBCD300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64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18C231-4924-46C4-9278-6F650272CA8C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F903A4-25B6-43E7-86AC-01EE680C589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8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96F8E2F-8BB0-4229-98DD-7051FC38D868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F4D472-0F98-40F6-937F-324CEAC577A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cof.org.za/" TargetMode="External"/><Relationship Id="rId2" Type="http://schemas.openxmlformats.org/officeDocument/2006/relationships/hyperlink" Target="http://www.pretrialjustic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ppja.or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898614"/>
            <a:ext cx="7315200" cy="342900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solidFill>
                  <a:srgbClr val="993366"/>
                </a:solidFill>
              </a:rPr>
              <a:t>Lignes directrices sur l'utilisation et les conditions de garde à vue et la détention préventive en Afrique</a:t>
            </a:r>
            <a:r>
              <a:rPr lang="en-US" sz="2800" b="1" dirty="0">
                <a:solidFill>
                  <a:srgbClr val="993366"/>
                </a:solidFill>
              </a:rPr>
              <a:t/>
            </a:r>
            <a:br>
              <a:rPr lang="en-US" sz="2800" b="1" dirty="0">
                <a:solidFill>
                  <a:srgbClr val="993366"/>
                </a:solidFill>
              </a:rPr>
            </a:br>
            <a:endParaRPr lang="en-US" sz="4000" b="1" dirty="0">
              <a:solidFill>
                <a:srgbClr val="9933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5760493" cy="102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http://www.apcof.org/images/main_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93" y="5312829"/>
            <a:ext cx="1571625" cy="1314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01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458200" cy="4306824"/>
          </a:xfrm>
        </p:spPr>
        <p:txBody>
          <a:bodyPr>
            <a:normAutofit fontScale="92500"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rgbClr val="0000CC"/>
                </a:solidFill>
              </a:rPr>
              <a:t>Défis de gérer un système où les défaillances systémiques se multiplient à chaque étape de la </a:t>
            </a:r>
            <a:r>
              <a:rPr lang="fr-FR" sz="2800" dirty="0" smtClean="0">
                <a:solidFill>
                  <a:srgbClr val="0000CC"/>
                </a:solidFill>
              </a:rPr>
              <a:t>chaîne.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/>
              <a:t>Les </a:t>
            </a:r>
            <a:r>
              <a:rPr lang="fr-FR" sz="2800" dirty="0"/>
              <a:t>erreurs </a:t>
            </a:r>
            <a:r>
              <a:rPr lang="fr-FR" sz="2800" dirty="0" smtClean="0"/>
              <a:t>judiciaires.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0000CC"/>
                </a:solidFill>
              </a:rPr>
              <a:t>Les </a:t>
            </a:r>
            <a:r>
              <a:rPr lang="fr-FR" sz="2800" dirty="0">
                <a:solidFill>
                  <a:srgbClr val="0000CC"/>
                </a:solidFill>
              </a:rPr>
              <a:t>victimes n'ont pas accès à la justice / justice est </a:t>
            </a:r>
            <a:r>
              <a:rPr lang="fr-FR" sz="2800" dirty="0" smtClean="0">
                <a:solidFill>
                  <a:srgbClr val="0000CC"/>
                </a:solidFill>
              </a:rPr>
              <a:t>retardée.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/>
              <a:t>Réduit </a:t>
            </a:r>
            <a:r>
              <a:rPr lang="fr-FR" sz="2800" dirty="0"/>
              <a:t>la confiance dans le système de justice </a:t>
            </a:r>
            <a:r>
              <a:rPr lang="fr-FR" sz="2800" dirty="0" smtClean="0"/>
              <a:t>pénale.</a:t>
            </a: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0000CC"/>
                </a:solidFill>
              </a:rPr>
              <a:t>Détournement </a:t>
            </a:r>
            <a:r>
              <a:rPr lang="fr-FR" sz="2800" dirty="0">
                <a:solidFill>
                  <a:srgbClr val="0000CC"/>
                </a:solidFill>
              </a:rPr>
              <a:t>de financement du développement</a:t>
            </a:r>
            <a:r>
              <a:rPr lang="fr-FR" sz="2800" dirty="0" smtClean="0">
                <a:solidFill>
                  <a:srgbClr val="0000CC"/>
                </a:solidFill>
              </a:rPr>
              <a:t>.</a:t>
            </a:r>
            <a:endParaRPr lang="fr-FR" sz="2800" dirty="0">
              <a:solidFill>
                <a:srgbClr val="0000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96200" cy="990600"/>
          </a:xfrm>
        </p:spPr>
        <p:txBody>
          <a:bodyPr>
            <a:noAutofit/>
          </a:bodyPr>
          <a:lstStyle/>
          <a:p>
            <a:pPr lvl="0" algn="ctr"/>
            <a:r>
              <a:rPr lang="fr-FR" sz="3200" b="1" dirty="0"/>
              <a:t>Détention des innocents et </a:t>
            </a:r>
            <a:r>
              <a:rPr lang="fr-FR" sz="3200" b="1" dirty="0" smtClean="0"/>
              <a:t> </a:t>
            </a:r>
            <a:r>
              <a:rPr lang="fr-FR" sz="3200" b="1" dirty="0"/>
              <a:t>conséquences pour le système de justice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51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458200" cy="4038600"/>
          </a:xfrm>
        </p:spPr>
        <p:txBody>
          <a:bodyPr>
            <a:normAutofit/>
          </a:bodyPr>
          <a:lstStyle/>
          <a:p>
            <a:pPr lvl="1"/>
            <a:r>
              <a:rPr lang="fr-FR" dirty="0"/>
              <a:t>La détention provisoire excessive expose davantage de personnes à la </a:t>
            </a:r>
            <a:r>
              <a:rPr lang="fr-FR" dirty="0" smtClean="0"/>
              <a:t>torture:  </a:t>
            </a:r>
            <a:r>
              <a:rPr lang="fr-FR" dirty="0"/>
              <a:t>moyen le plus rapide d'obtenir une confession 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0000CC"/>
                </a:solidFill>
              </a:rPr>
              <a:t>Moyen d’exercer </a:t>
            </a:r>
            <a:r>
              <a:rPr lang="fr-FR" dirty="0">
                <a:solidFill>
                  <a:srgbClr val="0000CC"/>
                </a:solidFill>
              </a:rPr>
              <a:t>un contrôle physique et </a:t>
            </a:r>
            <a:r>
              <a:rPr lang="fr-FR" dirty="0" smtClean="0">
                <a:solidFill>
                  <a:srgbClr val="0000CC"/>
                </a:solidFill>
              </a:rPr>
              <a:t>mental </a:t>
            </a:r>
            <a:r>
              <a:rPr lang="fr-FR" dirty="0">
                <a:solidFill>
                  <a:srgbClr val="0000CC"/>
                </a:solidFill>
              </a:rPr>
              <a:t>des </a:t>
            </a:r>
            <a:r>
              <a:rPr lang="fr-FR" dirty="0" smtClean="0">
                <a:solidFill>
                  <a:srgbClr val="0000CC"/>
                </a:solidFill>
              </a:rPr>
              <a:t>détenus.</a:t>
            </a:r>
          </a:p>
          <a:p>
            <a:pPr lvl="1"/>
            <a:r>
              <a:rPr lang="fr-FR" dirty="0" smtClean="0"/>
              <a:t>  </a:t>
            </a:r>
            <a:r>
              <a:rPr lang="fr-FR" dirty="0"/>
              <a:t>phase préventive </a:t>
            </a:r>
            <a:r>
              <a:rPr lang="fr-FR" dirty="0" smtClean="0"/>
              <a:t>crée  </a:t>
            </a:r>
            <a:r>
              <a:rPr lang="fr-FR" dirty="0"/>
              <a:t>des «opportunités» pour les agents d'application de la loi à des pots de vin </a:t>
            </a:r>
            <a:r>
              <a:rPr lang="fr-FR" dirty="0" smtClean="0"/>
              <a:t> et à des actes de corruption</a:t>
            </a:r>
          </a:p>
          <a:p>
            <a:pPr lvl="1"/>
            <a:r>
              <a:rPr lang="fr-FR" dirty="0" smtClean="0"/>
              <a:t> </a:t>
            </a:r>
            <a:r>
              <a:rPr lang="fr-FR" dirty="0">
                <a:solidFill>
                  <a:srgbClr val="0000CC"/>
                </a:solidFill>
              </a:rPr>
              <a:t>S</a:t>
            </a:r>
            <a:r>
              <a:rPr lang="fr-FR" dirty="0" smtClean="0">
                <a:solidFill>
                  <a:srgbClr val="0000CC"/>
                </a:solidFill>
              </a:rPr>
              <a:t>urpeuplement </a:t>
            </a:r>
            <a:r>
              <a:rPr lang="fr-FR" dirty="0">
                <a:solidFill>
                  <a:srgbClr val="0000CC"/>
                </a:solidFill>
              </a:rPr>
              <a:t>sévère </a:t>
            </a:r>
            <a:r>
              <a:rPr lang="fr-FR" dirty="0" smtClean="0">
                <a:solidFill>
                  <a:srgbClr val="0000CC"/>
                </a:solidFill>
              </a:rPr>
              <a:t>: les </a:t>
            </a:r>
            <a:r>
              <a:rPr lang="fr-FR" dirty="0">
                <a:solidFill>
                  <a:srgbClr val="0000CC"/>
                </a:solidFill>
              </a:rPr>
              <a:t>conditions s'apparentent souvent à un traitement inhumain et dégradant et posent un risque important pour la santé </a:t>
            </a:r>
            <a:r>
              <a:rPr lang="fr-FR" dirty="0" smtClean="0">
                <a:solidFill>
                  <a:srgbClr val="0000CC"/>
                </a:solidFill>
              </a:rPr>
              <a:t>publique</a:t>
            </a:r>
            <a:endParaRPr lang="fr-FR" dirty="0">
              <a:solidFill>
                <a:srgbClr val="0000C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990600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La torture, la corruption et la santé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534400" cy="4343400"/>
          </a:xfrm>
        </p:spPr>
        <p:txBody>
          <a:bodyPr>
            <a:normAutofit fontScale="77500" lnSpcReduction="20000"/>
          </a:bodyPr>
          <a:lstStyle/>
          <a:p>
            <a:pPr lvl="1"/>
            <a:endParaRPr lang="en-US" dirty="0"/>
          </a:p>
          <a:p>
            <a:pPr marL="639763" lvl="1" indent="-273050">
              <a:lnSpc>
                <a:spcPct val="150000"/>
              </a:lnSpc>
              <a:spcBef>
                <a:spcPts val="550"/>
              </a:spcBef>
              <a:buClr>
                <a:srgbClr val="355D7E"/>
              </a:buClr>
              <a:buSzPct val="70000"/>
              <a:buFont typeface="Wingdings" charset="2"/>
              <a:buChar char="v"/>
              <a:defRPr/>
            </a:pPr>
            <a:r>
              <a:rPr lang="fr-FR" sz="2600" dirty="0" smtClean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Instances en </a:t>
            </a:r>
            <a:r>
              <a:rPr lang="fr-FR" sz="2600" dirty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attente de jugement sont souvent si </a:t>
            </a:r>
            <a:r>
              <a:rPr lang="fr-FR" sz="2600" dirty="0" smtClean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mauvaises </a:t>
            </a:r>
            <a:r>
              <a:rPr lang="fr-FR" sz="2600" dirty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que les détenus plaident coupables seulement </a:t>
            </a:r>
            <a:r>
              <a:rPr lang="fr-FR" sz="2600" dirty="0" smtClean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pour être transférés </a:t>
            </a:r>
            <a:r>
              <a:rPr lang="fr-FR" sz="2600" dirty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dans une prison où les conditions pourraient être </a:t>
            </a:r>
            <a:r>
              <a:rPr lang="fr-FR" sz="2600" dirty="0" smtClean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meilleures.</a:t>
            </a:r>
            <a:endParaRPr lang="fr-FR" sz="2600" dirty="0">
              <a:solidFill>
                <a:prstClr val="black"/>
              </a:solidFill>
              <a:latin typeface="Tw Cen MT" pitchFamily="34" charset="0"/>
              <a:ea typeface="ＭＳ Ｐゴシック" pitchFamily="34" charset="-128"/>
              <a:cs typeface="Arial" charset="0"/>
            </a:endParaRPr>
          </a:p>
          <a:p>
            <a:pPr marL="639763" lvl="1" indent="-273050">
              <a:lnSpc>
                <a:spcPct val="150000"/>
              </a:lnSpc>
              <a:spcBef>
                <a:spcPts val="550"/>
              </a:spcBef>
              <a:buClr>
                <a:srgbClr val="355D7E"/>
              </a:buClr>
              <a:buSzPct val="70000"/>
              <a:buFont typeface="Wingdings" charset="2"/>
              <a:buChar char="v"/>
              <a:defRPr/>
            </a:pPr>
            <a:r>
              <a:rPr lang="fr-FR" sz="2600" dirty="0">
                <a:solidFill>
                  <a:srgbClr val="626262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Communauté transitoire - par conséquent le risque de maladies contagieuses étant répartis à la communauté dans son ensemble est plus imminent.</a:t>
            </a:r>
          </a:p>
          <a:p>
            <a:pPr marL="639763" lvl="1" indent="-273050">
              <a:lnSpc>
                <a:spcPct val="150000"/>
              </a:lnSpc>
              <a:spcBef>
                <a:spcPts val="550"/>
              </a:spcBef>
              <a:buClr>
                <a:srgbClr val="355D7E"/>
              </a:buClr>
              <a:buSzPct val="70000"/>
              <a:buFont typeface="Wingdings" charset="2"/>
              <a:buChar char="v"/>
              <a:defRPr/>
            </a:pPr>
            <a:r>
              <a:rPr lang="fr-FR" sz="2600" dirty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Dans de nombreux pays, les prisons remplies de personnes en détention préventive constituent une </a:t>
            </a:r>
            <a:r>
              <a:rPr lang="fr-FR" sz="2600" dirty="0" smtClean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problème de </a:t>
            </a:r>
            <a:r>
              <a:rPr lang="fr-FR" sz="2600" dirty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santé publique </a:t>
            </a:r>
            <a:r>
              <a:rPr lang="fr-FR" sz="2600" dirty="0" smtClean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. Les éclosions </a:t>
            </a:r>
            <a:r>
              <a:rPr lang="fr-FR" sz="2600" dirty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de tuberculose par exemple commencent souvent dans les prisons</a:t>
            </a:r>
            <a:r>
              <a:rPr lang="fr-FR" sz="2600" dirty="0" smtClean="0">
                <a:solidFill>
                  <a:prstClr val="black"/>
                </a:solidFill>
                <a:latin typeface="Tw Cen MT" pitchFamily="34" charset="0"/>
                <a:ea typeface="ＭＳ Ｐゴシック" pitchFamily="34" charset="-128"/>
                <a:cs typeface="Arial" charset="0"/>
              </a:rPr>
              <a:t>.</a:t>
            </a:r>
            <a:endParaRPr lang="en-US" sz="8600" dirty="0">
              <a:solidFill>
                <a:prstClr val="black"/>
              </a:solidFill>
              <a:latin typeface="Tw Cen MT" pitchFamily="34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609600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torture, la corruption et la santé 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7848600" cy="3810000"/>
          </a:xfrm>
        </p:spPr>
        <p:txBody>
          <a:bodyPr>
            <a:normAutofit lnSpcReduction="10000"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Perte de revenu, l'éducation et l'avenir potentiel de gains.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Les familles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doivent 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supporter le coût des frais juridiques, la caution et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les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pots de vin.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Les familles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souffrent de la 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stigmatisation et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de la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séparation sociale</a:t>
            </a:r>
            <a:endParaRPr lang="en-US" sz="2800" dirty="0">
              <a:solidFill>
                <a:srgbClr val="2F2B20"/>
              </a:solidFill>
              <a:latin typeface="Tw Cen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76962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L'impact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 socio-</a:t>
            </a:r>
            <a:r>
              <a:rPr lang="en-US" sz="3200" b="1" dirty="0" err="1">
                <a:solidFill>
                  <a:schemeClr val="tx2">
                    <a:lumMod val="75000"/>
                  </a:schemeClr>
                </a:solidFill>
              </a:rPr>
              <a:t>économique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876800"/>
          </a:xfrm>
        </p:spPr>
        <p:txBody>
          <a:bodyPr>
            <a:normAutofit fontScale="92500"/>
          </a:bodyPr>
          <a:lstStyle/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en-ZA" sz="28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La CADHP a pour mandat d'élaborer une directive sur la détention provisoire, conformément aux articles 45 (b) et 60 de la Charte africaine. L'article 45 (b) prévoit la CADHP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a  pouvoir d’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élaborer et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de formuler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des principes et des règles visant à résoudre les problèmes juridiques relatifs à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la jouissance des droits homme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et des peuples de l'homme et des libertés fondamentales sur lesquelles les Etats africains peuvent fonder leur législation</a:t>
            </a:r>
            <a:r>
              <a:rPr lang="en-ZA" sz="28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endParaRPr lang="en-ZA" sz="2800" dirty="0">
              <a:solidFill>
                <a:srgbClr val="2F2B20"/>
              </a:solidFill>
              <a:latin typeface="Tw Cen MT" pitchFamily="34" charset="0"/>
            </a:endParaRPr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Fondements juridique des lignes </a:t>
            </a: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directrices de la CADHP</a:t>
            </a:r>
            <a:endParaRPr lang="en-Z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37447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La Charte africaine des droits de l'homme et des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peuples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met en place un cadre de protection des droits des </a:t>
            </a:r>
          </a:p>
          <a:p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personnes privées de leur liberté.  </a:t>
            </a:r>
            <a:endParaRPr lang="fr-FR" sz="2800" dirty="0" smtClean="0">
              <a:solidFill>
                <a:srgbClr val="2F2B20"/>
              </a:solidFill>
              <a:latin typeface="Tw Cen MT" pitchFamily="34" charset="0"/>
            </a:endParaRPr>
          </a:p>
          <a:p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Ce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cadre consiste en la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jouissance des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droits et libertés sans distinction (Article 2) </a:t>
            </a:r>
            <a:endParaRPr lang="fr-FR" sz="2800" dirty="0" smtClean="0">
              <a:solidFill>
                <a:srgbClr val="2F2B20"/>
              </a:solidFill>
              <a:latin typeface="Tw Cen MT" pitchFamily="34" charset="0"/>
            </a:endParaRPr>
          </a:p>
          <a:p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le droit à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l'égalité devant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la loi et à une égale protection de la loi (Article 3</a:t>
            </a:r>
            <a:r>
              <a:rPr lang="fr-F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1169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3943" y="2057400"/>
            <a:ext cx="7620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L'Article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6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de la  CADHP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stipule que : </a:t>
            </a:r>
          </a:p>
          <a:p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 « Tout individu a droit à la liberté et à la sécurité de sa personne. </a:t>
            </a:r>
          </a:p>
          <a:p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Nul ne peut être privé de sa  liberté sauf pour des motifs et dans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des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conditions préalablement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déterminés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par la loi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;</a:t>
            </a:r>
          </a:p>
          <a:p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en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particulier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nul ne peut être arrêté ou détenu arbitrairement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»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6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2362200"/>
            <a:ext cx="8195733" cy="4221163"/>
          </a:xfrm>
        </p:spPr>
        <p:txBody>
          <a:bodyPr>
            <a:noAutofit/>
          </a:bodyPr>
          <a:lstStyle/>
          <a:p>
            <a:pPr marL="0"/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La Déclaration de Ouagadougou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adoptée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par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la CADHP 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en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2002. Elle vise à réduire la population carcérale</a:t>
            </a:r>
          </a:p>
          <a:p>
            <a:pPr marL="0"/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 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Résolution sur le droit aux voies de recours et à un procès équitable,  adoptée  en1992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; </a:t>
            </a:r>
          </a:p>
          <a:p>
            <a:pPr marL="0"/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Résolution sur le respect et le renforcement de l'indépendance de la magistrature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,</a:t>
            </a:r>
          </a:p>
          <a:p>
            <a:pPr marL="0"/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Résolution sur le droit à un procès équitable et à l'assistance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judiciaire1999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; </a:t>
            </a:r>
          </a:p>
          <a:p>
            <a:pPr marL="0"/>
            <a:endParaRPr lang="fr-FR" sz="2800" dirty="0">
              <a:solidFill>
                <a:srgbClr val="2F2B20"/>
              </a:solidFill>
              <a:latin typeface="Tw Cen MT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Déclarations et résolutions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560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3048000"/>
            <a:ext cx="8001000" cy="3810000"/>
          </a:xfrm>
        </p:spPr>
        <p:txBody>
          <a:bodyPr>
            <a:normAutofit/>
          </a:bodyPr>
          <a:lstStyle/>
          <a:p>
            <a:pPr marL="0"/>
            <a:r>
              <a:rPr lang="fr-FR" dirty="0" smtClean="0">
                <a:solidFill>
                  <a:srgbClr val="2F2B20"/>
                </a:solidFill>
                <a:latin typeface="Tw Cen MT" pitchFamily="34" charset="0"/>
              </a:rPr>
              <a:t>  </a:t>
            </a: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Principes généraux et directives sur le droit à un procès </a:t>
            </a:r>
          </a:p>
          <a:p>
            <a:pPr marL="0" indent="0">
              <a:buNone/>
            </a:pP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équitable et  à l'assistance judiciaire à la lumière  </a:t>
            </a:r>
            <a:r>
              <a:rPr lang="fr-FR" dirty="0" smtClean="0">
                <a:solidFill>
                  <a:srgbClr val="2F2B20"/>
                </a:solidFill>
                <a:latin typeface="Tw Cen MT" pitchFamily="34" charset="0"/>
              </a:rPr>
              <a:t>de la CADHP</a:t>
            </a:r>
            <a:endParaRPr lang="fr-FR" dirty="0">
              <a:solidFill>
                <a:srgbClr val="2F2B20"/>
              </a:solidFill>
              <a:latin typeface="Tw Cen MT" pitchFamily="34" charset="0"/>
            </a:endParaRPr>
          </a:p>
          <a:p>
            <a:pPr marL="0"/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Résolution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sur la surveillance civile indépendante de la police</a:t>
            </a: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, </a:t>
            </a:r>
          </a:p>
          <a:p>
            <a:pPr marL="0"/>
            <a:r>
              <a:rPr lang="fr-FR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les lignes directrices et mesures d’interdiction et </a:t>
            </a:r>
            <a:r>
              <a:rPr lang="fr-FR" dirty="0" smtClean="0">
                <a:solidFill>
                  <a:srgbClr val="2F2B20"/>
                </a:solidFill>
                <a:latin typeface="Tw Cen MT" pitchFamily="34" charset="0"/>
              </a:rPr>
              <a:t>de </a:t>
            </a: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prévention de la torture et des peines ou traitements cruels, </a:t>
            </a:r>
          </a:p>
          <a:p>
            <a:pPr marL="0" indent="0">
              <a:buNone/>
            </a:pP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inhumains ou dégradants en Afrique  (Lignes directrices de 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2F2B20"/>
                </a:solidFill>
                <a:latin typeface="Tw Cen MT" pitchFamily="34" charset="0"/>
              </a:rPr>
              <a:t>Robben</a:t>
            </a: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 Island sur la torture), </a:t>
            </a:r>
            <a:r>
              <a:rPr lang="fr-FR" dirty="0" smtClean="0">
                <a:solidFill>
                  <a:srgbClr val="2F2B20"/>
                </a:solidFill>
                <a:latin typeface="Tw Cen MT" pitchFamily="34" charset="0"/>
              </a:rPr>
              <a:t>2002</a:t>
            </a:r>
            <a:endParaRPr lang="fr-FR" dirty="0">
              <a:solidFill>
                <a:srgbClr val="2F2B20"/>
              </a:solidFill>
              <a:latin typeface="Tw Cen MT" pitchFamily="34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Déclarations et résolutions(suite)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11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2714"/>
            <a:ext cx="8229600" cy="4724400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70000"/>
              </a:lnSpc>
              <a:buNone/>
            </a:pPr>
            <a:r>
              <a:rPr lang="en-ZA" sz="96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9600" dirty="0">
                <a:solidFill>
                  <a:srgbClr val="2F2B20"/>
                </a:solidFill>
                <a:latin typeface="Tw Cen MT" pitchFamily="34" charset="0"/>
              </a:rPr>
              <a:t>Les décisions </a:t>
            </a:r>
            <a:r>
              <a:rPr lang="fr-FR" sz="9600" dirty="0" smtClean="0">
                <a:solidFill>
                  <a:srgbClr val="2F2B20"/>
                </a:solidFill>
                <a:latin typeface="Tw Cen MT" pitchFamily="34" charset="0"/>
              </a:rPr>
              <a:t>d’arrestation impactent positivement ou négativement  sur   chaque </a:t>
            </a:r>
            <a:r>
              <a:rPr lang="fr-FR" sz="9600" dirty="0">
                <a:solidFill>
                  <a:srgbClr val="2F2B20"/>
                </a:solidFill>
                <a:latin typeface="Tw Cen MT" pitchFamily="34" charset="0"/>
              </a:rPr>
              <a:t>étape ultérieure </a:t>
            </a:r>
            <a:r>
              <a:rPr lang="fr-FR" sz="9600" dirty="0" smtClean="0">
                <a:solidFill>
                  <a:srgbClr val="2F2B20"/>
                </a:solidFill>
                <a:latin typeface="Tw Cen MT" pitchFamily="34" charset="0"/>
              </a:rPr>
              <a:t>de  </a:t>
            </a:r>
            <a:r>
              <a:rPr lang="fr-FR" sz="9600" dirty="0">
                <a:solidFill>
                  <a:srgbClr val="2F2B20"/>
                </a:solidFill>
                <a:latin typeface="Tw Cen MT" pitchFamily="34" charset="0"/>
              </a:rPr>
              <a:t>la chaîne de la justice pénale</a:t>
            </a:r>
            <a:r>
              <a:rPr lang="fr-FR" sz="9600" dirty="0" smtClean="0">
                <a:solidFill>
                  <a:srgbClr val="2F2B20"/>
                </a:solidFill>
                <a:latin typeface="Tw Cen MT" pitchFamily="34" charset="0"/>
              </a:rPr>
              <a:t>. C’est pourquoi les directives énoncent:</a:t>
            </a:r>
            <a:endParaRPr lang="fr-FR" sz="9600" dirty="0">
              <a:solidFill>
                <a:srgbClr val="2F2B20"/>
              </a:solidFill>
              <a:latin typeface="Tw Cen MT" pitchFamily="34" charset="0"/>
            </a:endParaRPr>
          </a:p>
          <a:p>
            <a:pPr lvl="1">
              <a:lnSpc>
                <a:spcPct val="170000"/>
              </a:lnSpc>
            </a:pPr>
            <a:r>
              <a:rPr lang="fr-FR" sz="80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80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Une arrestation doit avoir une base qui est clairement </a:t>
            </a:r>
            <a:r>
              <a:rPr lang="fr-FR" sz="80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établie </a:t>
            </a:r>
            <a:r>
              <a:rPr lang="fr-FR" sz="80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par la loi, et ne pas être motivée par </a:t>
            </a:r>
            <a:r>
              <a:rPr lang="fr-FR" sz="80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aucune sorte de discrimination.</a:t>
            </a:r>
            <a:endParaRPr lang="fr-FR" sz="8000" dirty="0">
              <a:solidFill>
                <a:schemeClr val="bg1">
                  <a:lumMod val="50000"/>
                </a:schemeClr>
              </a:solidFill>
              <a:latin typeface="Tw Cen MT" pitchFamily="34" charset="0"/>
            </a:endParaRPr>
          </a:p>
          <a:p>
            <a:pPr lvl="1">
              <a:lnSpc>
                <a:spcPct val="170000"/>
              </a:lnSpc>
            </a:pPr>
            <a:r>
              <a:rPr lang="fr-FR" sz="8000" dirty="0">
                <a:solidFill>
                  <a:srgbClr val="2F2B20"/>
                </a:solidFill>
                <a:latin typeface="Tw Cen MT" pitchFamily="34" charset="0"/>
              </a:rPr>
              <a:t>La police doit </a:t>
            </a:r>
            <a:r>
              <a:rPr lang="fr-FR" sz="8000" dirty="0" smtClean="0">
                <a:solidFill>
                  <a:srgbClr val="2F2B20"/>
                </a:solidFill>
                <a:latin typeface="Tw Cen MT" pitchFamily="34" charset="0"/>
              </a:rPr>
              <a:t>être identifiée </a:t>
            </a:r>
            <a:r>
              <a:rPr lang="fr-FR" sz="8000" dirty="0">
                <a:solidFill>
                  <a:srgbClr val="2F2B20"/>
                </a:solidFill>
                <a:latin typeface="Tw Cen MT" pitchFamily="34" charset="0"/>
              </a:rPr>
              <a:t>clairement </a:t>
            </a:r>
            <a:r>
              <a:rPr lang="fr-FR" sz="8000" dirty="0" smtClean="0">
                <a:solidFill>
                  <a:srgbClr val="2F2B20"/>
                </a:solidFill>
                <a:latin typeface="Tw Cen MT" pitchFamily="34" charset="0"/>
              </a:rPr>
              <a:t>( policiers , véhicules etc...)</a:t>
            </a:r>
            <a:endParaRPr lang="fr-FR" sz="8000" dirty="0">
              <a:solidFill>
                <a:srgbClr val="2F2B20"/>
              </a:solidFill>
              <a:latin typeface="Tw Cen MT" pitchFamily="34" charset="0"/>
            </a:endParaRPr>
          </a:p>
          <a:p>
            <a:pPr lvl="1">
              <a:lnSpc>
                <a:spcPct val="170000"/>
              </a:lnSpc>
            </a:pPr>
            <a:r>
              <a:rPr lang="fr-FR" sz="80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Veiller à ce qu'ils enregistrent les détails concernant l'arrestation, y compris l'identité de la personne, et si les droits procéduraux des </a:t>
            </a:r>
            <a:r>
              <a:rPr lang="fr-FR" sz="80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personnes  </a:t>
            </a:r>
            <a:r>
              <a:rPr lang="fr-FR" sz="80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ont été </a:t>
            </a:r>
            <a:r>
              <a:rPr lang="fr-FR" sz="80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communiquées </a:t>
            </a:r>
            <a:r>
              <a:rPr lang="fr-FR" sz="80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et </a:t>
            </a:r>
            <a:r>
              <a:rPr lang="fr-FR" sz="80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observés.</a:t>
            </a:r>
            <a:endParaRPr lang="en-ZA" sz="8000" dirty="0">
              <a:solidFill>
                <a:schemeClr val="bg1">
                  <a:lumMod val="50000"/>
                </a:schemeClr>
              </a:solidFill>
              <a:latin typeface="Tw Cen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7696200" cy="609599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rrestation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391400" cy="4572000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800" dirty="0"/>
              <a:t>La </a:t>
            </a:r>
            <a:r>
              <a:rPr lang="fr-FR" sz="2800" dirty="0" smtClean="0"/>
              <a:t>situation visée  est celle  </a:t>
            </a:r>
            <a:r>
              <a:rPr lang="fr-FR" sz="2800" dirty="0"/>
              <a:t>à partir du moment de l'arrestation - y compris la garde à vue - et la période passée en détention provisoire</a:t>
            </a:r>
            <a:r>
              <a:rPr lang="fr-FR" sz="2800" dirty="0" smtClean="0"/>
              <a:t>: Autrement dit détention avant jugement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/>
            </a:r>
            <a:br>
              <a:rPr lang="fr-FR" sz="2800" dirty="0"/>
            </a:b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endParaRPr lang="en-US" sz="2800" dirty="0">
              <a:solidFill>
                <a:prstClr val="black"/>
              </a:solidFill>
              <a:cs typeface="Arial" charset="0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543800" cy="685799"/>
          </a:xfrm>
        </p:spPr>
        <p:txBody>
          <a:bodyPr>
            <a:noAutofit/>
          </a:bodyPr>
          <a:lstStyle/>
          <a:p>
            <a:r>
              <a:rPr lang="en-US" sz="3600" b="1" dirty="0" err="1"/>
              <a:t>Vue</a:t>
            </a:r>
            <a:r>
              <a:rPr lang="en-US" sz="3600" b="1" dirty="0"/>
              <a:t> </a:t>
            </a:r>
            <a:r>
              <a:rPr lang="en-US" sz="3600" b="1" dirty="0" err="1"/>
              <a:t>d'ensemble</a:t>
            </a:r>
            <a:endParaRPr lang="en-US" sz="36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4495800"/>
            <a:ext cx="73914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Symbol" pitchFamily="18" charset="2"/>
              <a:buNone/>
              <a:defRPr/>
            </a:pPr>
            <a:r>
              <a:rPr lang="fr-FR" sz="2800" dirty="0" smtClean="0">
                <a:solidFill>
                  <a:srgbClr val="0000CC"/>
                </a:solidFill>
              </a:rPr>
              <a:t>Les faits et les chiffres</a:t>
            </a:r>
            <a:br>
              <a:rPr lang="fr-FR" sz="2800" dirty="0" smtClean="0">
                <a:solidFill>
                  <a:srgbClr val="0000CC"/>
                </a:solidFill>
              </a:rPr>
            </a:br>
            <a:r>
              <a:rPr lang="fr-FR" sz="2800" dirty="0" smtClean="0">
                <a:solidFill>
                  <a:srgbClr val="0000CC"/>
                </a:solidFill>
              </a:rPr>
              <a:t>les enjeux</a:t>
            </a:r>
            <a:br>
              <a:rPr lang="fr-FR" sz="2800" dirty="0" smtClean="0">
                <a:solidFill>
                  <a:srgbClr val="0000CC"/>
                </a:solidFill>
              </a:rPr>
            </a:br>
            <a:r>
              <a:rPr lang="fr-FR" sz="2800" dirty="0" smtClean="0">
                <a:solidFill>
                  <a:srgbClr val="0000CC"/>
                </a:solidFill>
              </a:rPr>
              <a:t>les impacts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Symbol" pitchFamily="18" charset="2"/>
              <a:buNone/>
              <a:defRPr/>
            </a:pP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marL="45720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9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799"/>
            <a:ext cx="8534400" cy="4935071"/>
          </a:xfrm>
        </p:spPr>
        <p:txBody>
          <a:bodyPr>
            <a:normAutofit lnSpcReduction="10000"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Les droits procéduraux incluent le 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droit  :</a:t>
            </a:r>
            <a:endParaRPr lang="fr-FR" sz="2800" dirty="0">
              <a:solidFill>
                <a:srgbClr val="2F2B20"/>
              </a:solidFill>
              <a:latin typeface="Tw Cen MT" pitchFamily="34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d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’être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informé de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l'accusation ou des charges </a:t>
            </a:r>
            <a:endParaRPr lang="fr-FR" sz="2800" dirty="0">
              <a:solidFill>
                <a:schemeClr val="bg1">
                  <a:lumMod val="50000"/>
                </a:schemeClr>
              </a:solidFill>
              <a:latin typeface="Tw Cen MT" pitchFamily="34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d</a:t>
            </a: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e garder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le silence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de bénéficier de l'aide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juridique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2F2B20"/>
                </a:solidFill>
                <a:latin typeface="Tw Cen MT" pitchFamily="34" charset="0"/>
              </a:rPr>
              <a:t> de chercher 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caution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Les lignes directrices énoncent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des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protections spéciales,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pour les 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non-nationaux , 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  <a:latin typeface="Tw Cen MT" pitchFamily="34" charset="0"/>
              </a:rPr>
              <a:t>les apatrides, les femmes, les enfants et les personnes handicapées</a:t>
            </a:r>
            <a:r>
              <a:rPr lang="fr-FR" sz="2800" dirty="0">
                <a:solidFill>
                  <a:srgbClr val="2F2B20"/>
                </a:solidFill>
                <a:latin typeface="Tw Cen MT" pitchFamily="34" charset="0"/>
              </a:rPr>
              <a:t>.</a:t>
            </a:r>
            <a:endParaRPr lang="en-US" sz="2800" dirty="0">
              <a:solidFill>
                <a:srgbClr val="2F2B20"/>
              </a:solidFill>
              <a:latin typeface="Tw Cen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7696200" cy="762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rrestation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9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5105400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Détention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arbitraire renvoie à la notion qu'une décision prise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de 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détenir une personne en garde à vue est contraire à la loi, ou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résulte d'une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application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discriminatoire ou tout simplement d’une mauvaise application 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de la loi.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Pour protéger les personnes contre la détention arbitraire, les lignes directrices énoncent un certain nombre de garanties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procédurales:</a:t>
            </a:r>
            <a:endParaRPr lang="fr-FR" sz="2400" dirty="0">
              <a:solidFill>
                <a:srgbClr val="2F2B20"/>
              </a:solidFill>
              <a:latin typeface="Tw Cen MT" pitchFamily="34" charset="0"/>
            </a:endParaRP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La détention est l'exception - et </a:t>
            </a:r>
            <a:r>
              <a:rPr lang="fr-FR" dirty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dirty="0" smtClean="0">
                <a:solidFill>
                  <a:srgbClr val="2F2B20"/>
                </a:solidFill>
                <a:latin typeface="Tw Cen MT" pitchFamily="34" charset="0"/>
              </a:rPr>
              <a:t>dans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les plus brefs délais.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Les motifs de détention sont clairement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établis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par la loi et ne reposent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sur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une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discrimination d'aucune sorte.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Les détenus sont autorisés à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prétendre à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une libération sous caution.</a:t>
            </a:r>
          </a:p>
          <a:p>
            <a:pPr mar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None/>
              <a:defRPr/>
            </a:pP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Les lignes directrices définissent les alternatives à la détention provisoire et la base sur laquelle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elles  </a:t>
            </a:r>
            <a:r>
              <a:rPr lang="fr-FR" sz="2400" dirty="0">
                <a:solidFill>
                  <a:srgbClr val="2F2B20"/>
                </a:solidFill>
                <a:latin typeface="Tw Cen MT" pitchFamily="34" charset="0"/>
              </a:rPr>
              <a:t>peuvent être </a:t>
            </a:r>
            <a:r>
              <a:rPr lang="fr-FR" sz="2400" dirty="0" smtClean="0">
                <a:solidFill>
                  <a:srgbClr val="2F2B20"/>
                </a:solidFill>
                <a:latin typeface="Tw Cen MT" pitchFamily="34" charset="0"/>
              </a:rPr>
              <a:t>octroyées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/>
          <a:lstStyle/>
          <a:p>
            <a:pPr algn="ctr"/>
            <a:r>
              <a:rPr lang="en-ZA" sz="3200" b="1" dirty="0" err="1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en-ZA" sz="3200" b="1" dirty="0" err="1" smtClean="0">
                <a:solidFill>
                  <a:schemeClr val="tx2">
                    <a:lumMod val="75000"/>
                  </a:schemeClr>
                </a:solidFill>
              </a:rPr>
              <a:t>étention</a:t>
            </a:r>
            <a:endParaRPr lang="en-Z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6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latin typeface="+mj-lt"/>
              </a:rPr>
              <a:t>Les détenus doivent comparaître rapidement devant un tribunal.</a:t>
            </a:r>
          </a:p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solidFill>
                  <a:srgbClr val="0000CC"/>
                </a:solidFill>
                <a:latin typeface="+mj-lt"/>
              </a:rPr>
              <a:t>Tous les détenus doivent être </a:t>
            </a:r>
            <a:r>
              <a:rPr lang="fr-FR" dirty="0" smtClean="0">
                <a:solidFill>
                  <a:srgbClr val="0000CC"/>
                </a:solidFill>
                <a:latin typeface="+mj-lt"/>
              </a:rPr>
              <a:t>gardés  </a:t>
            </a:r>
            <a:r>
              <a:rPr lang="fr-FR" dirty="0">
                <a:solidFill>
                  <a:srgbClr val="0000CC"/>
                </a:solidFill>
                <a:latin typeface="+mj-lt"/>
              </a:rPr>
              <a:t>dans des lieux de détention officiels</a:t>
            </a:r>
          </a:p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latin typeface="+mj-lt"/>
              </a:rPr>
              <a:t>Les détenus doivent avoir régulièrement accès à une assistance juridique et des services médicaux.</a:t>
            </a:r>
          </a:p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solidFill>
                  <a:srgbClr val="0000CC"/>
                </a:solidFill>
                <a:latin typeface="+mj-lt"/>
              </a:rPr>
              <a:t>La détention doit être revue régulièrement.</a:t>
            </a:r>
          </a:p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latin typeface="+mj-lt"/>
              </a:rPr>
              <a:t>Dossiers complets de traitement doivent être maintenus.</a:t>
            </a:r>
          </a:p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solidFill>
                  <a:srgbClr val="0000CC"/>
                </a:solidFill>
                <a:latin typeface="+mj-lt"/>
              </a:rPr>
              <a:t>Il devrait y avoir un mécanisme de plainte officielle.</a:t>
            </a:r>
          </a:p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latin typeface="+mj-lt"/>
              </a:rPr>
              <a:t>Toutes les questions doivent être enregistrées et les lignes directrices </a:t>
            </a:r>
            <a:r>
              <a:rPr lang="fr-FR" dirty="0" smtClean="0">
                <a:latin typeface="+mj-lt"/>
              </a:rPr>
              <a:t>énoncent  des  </a:t>
            </a:r>
            <a:r>
              <a:rPr lang="fr-FR" dirty="0">
                <a:latin typeface="+mj-lt"/>
              </a:rPr>
              <a:t>garanties procédurales, telles que la durée et les intervalles entre les interrogatoires.</a:t>
            </a:r>
          </a:p>
          <a:p>
            <a:pPr marL="640080" lvl="1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dirty="0">
                <a:solidFill>
                  <a:srgbClr val="0000CC"/>
                </a:solidFill>
                <a:latin typeface="+mj-lt"/>
              </a:rPr>
              <a:t>Tous les décès en détention devraient faire l'objet d'enquêtes rapides par une enquête indépendante.</a:t>
            </a:r>
            <a:endParaRPr lang="en-ZA" dirty="0">
              <a:solidFill>
                <a:srgbClr val="0000CC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1312"/>
          </a:xfrm>
        </p:spPr>
        <p:txBody>
          <a:bodyPr/>
          <a:lstStyle/>
          <a:p>
            <a:pPr algn="ctr"/>
            <a:r>
              <a:rPr lang="en-ZA" sz="3200" b="1" dirty="0" err="1">
                <a:solidFill>
                  <a:schemeClr val="tx2">
                    <a:lumMod val="75000"/>
                  </a:schemeClr>
                </a:solidFill>
              </a:rPr>
              <a:t>Détention</a:t>
            </a:r>
            <a:r>
              <a:rPr lang="en-ZA" sz="3200" b="1" dirty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en-ZA" sz="3200" b="1" dirty="0" err="1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ZA" sz="3200" b="1" dirty="0" err="1" smtClean="0">
                <a:solidFill>
                  <a:schemeClr val="tx2">
                    <a:lumMod val="75000"/>
                  </a:schemeClr>
                </a:solidFill>
              </a:rPr>
              <a:t>aranties</a:t>
            </a:r>
            <a:endParaRPr lang="en-Z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95600"/>
            <a:ext cx="8915400" cy="3733800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+mj-lt"/>
              </a:rPr>
              <a:t>Les lignes directrices prévoient des conditions minimales de détention </a:t>
            </a:r>
            <a:r>
              <a:rPr lang="fr-FR" sz="2000" dirty="0" smtClean="0">
                <a:latin typeface="+mj-lt"/>
              </a:rPr>
              <a:t>dont </a:t>
            </a:r>
            <a:r>
              <a:rPr lang="fr-FR" sz="2000" dirty="0">
                <a:latin typeface="+mj-lt"/>
              </a:rPr>
              <a:t>l’élément central  est le respect du droit à la vie et à la dignité inhérente à la personne</a:t>
            </a:r>
            <a:r>
              <a:rPr lang="fr-FR" sz="2000" dirty="0" smtClean="0">
                <a:latin typeface="+mj-lt"/>
              </a:rPr>
              <a:t>.</a:t>
            </a:r>
          </a:p>
          <a:p>
            <a:endParaRPr lang="fr-FR" sz="2000" dirty="0">
              <a:latin typeface="+mj-lt"/>
            </a:endParaRPr>
          </a:p>
          <a:p>
            <a:r>
              <a:rPr lang="fr-FR" sz="2000" dirty="0">
                <a:solidFill>
                  <a:srgbClr val="0000CC"/>
                </a:solidFill>
                <a:latin typeface="+mj-lt"/>
              </a:rPr>
              <a:t>Les lignes directrices établissent également les </a:t>
            </a:r>
            <a:r>
              <a:rPr lang="fr-FR" sz="2000" dirty="0" smtClean="0">
                <a:solidFill>
                  <a:srgbClr val="0000CC"/>
                </a:solidFill>
                <a:latin typeface="+mj-lt"/>
              </a:rPr>
              <a:t>garanties  </a:t>
            </a:r>
            <a:r>
              <a:rPr lang="fr-FR" sz="2000" dirty="0">
                <a:solidFill>
                  <a:srgbClr val="0000CC"/>
                </a:solidFill>
                <a:latin typeface="+mj-lt"/>
              </a:rPr>
              <a:t>qui sont nécessaires pour protéger les détenus contre la torture et les mauvais traitements, qui sont </a:t>
            </a:r>
            <a:r>
              <a:rPr lang="fr-FR" sz="2000" dirty="0" smtClean="0">
                <a:solidFill>
                  <a:srgbClr val="0000CC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0000CC"/>
                </a:solidFill>
                <a:latin typeface="+mj-lt"/>
              </a:rPr>
              <a:t>un mélange d'obligations procédurales et de fond  </a:t>
            </a:r>
            <a:r>
              <a:rPr lang="fr-FR" sz="2000" dirty="0" smtClean="0">
                <a:solidFill>
                  <a:srgbClr val="0000CC"/>
                </a:solidFill>
                <a:latin typeface="+mj-lt"/>
              </a:rPr>
              <a:t>pour la  </a:t>
            </a:r>
            <a:r>
              <a:rPr lang="fr-FR" sz="2000" dirty="0" smtClean="0">
                <a:solidFill>
                  <a:srgbClr val="0000CC"/>
                </a:solidFill>
                <a:latin typeface="+mj-lt"/>
              </a:rPr>
              <a:t>police</a:t>
            </a:r>
            <a:r>
              <a:rPr lang="fr-FR" sz="2000" dirty="0" smtClean="0">
                <a:solidFill>
                  <a:srgbClr val="0000CC"/>
                </a:solidFill>
                <a:latin typeface="+mj-lt"/>
              </a:rPr>
              <a:t>.</a:t>
            </a:r>
          </a:p>
          <a:p>
            <a:endParaRPr lang="fr-FR" sz="2000" dirty="0" smtClean="0">
              <a:latin typeface="+mj-lt"/>
            </a:endParaRPr>
          </a:p>
          <a:p>
            <a:r>
              <a:rPr lang="fr-FR" sz="2000" dirty="0" smtClean="0">
                <a:latin typeface="+mj-lt"/>
              </a:rPr>
              <a:t> C’est par exemple</a:t>
            </a:r>
            <a:r>
              <a:rPr lang="fr-FR" sz="2000" dirty="0">
                <a:latin typeface="+mj-lt"/>
              </a:rPr>
              <a:t>, le respect des garanties énoncées </a:t>
            </a:r>
            <a:r>
              <a:rPr lang="fr-FR" sz="2000" dirty="0" smtClean="0">
                <a:latin typeface="+mj-lt"/>
              </a:rPr>
              <a:t>plus haut  </a:t>
            </a:r>
            <a:r>
              <a:rPr lang="fr-FR" sz="2000" dirty="0">
                <a:latin typeface="+mj-lt"/>
              </a:rPr>
              <a:t>dans les lignes directrices, </a:t>
            </a:r>
            <a:r>
              <a:rPr lang="fr-FR" sz="2000" dirty="0" smtClean="0">
                <a:latin typeface="+mj-lt"/>
              </a:rPr>
              <a:t>mais également la question de  </a:t>
            </a:r>
            <a:r>
              <a:rPr lang="fr-FR" sz="2000" dirty="0">
                <a:latin typeface="+mj-lt"/>
              </a:rPr>
              <a:t>l'accès aux soins médicaux.</a:t>
            </a:r>
            <a:endParaRPr lang="en-ZA" sz="20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/>
          <a:lstStyle/>
          <a:p>
            <a:pPr algn="ctr"/>
            <a:r>
              <a:rPr lang="en-ZA" sz="3200" b="1" dirty="0">
                <a:solidFill>
                  <a:schemeClr val="tx2">
                    <a:lumMod val="75000"/>
                  </a:schemeClr>
                </a:solidFill>
              </a:rPr>
              <a:t>Conditions </a:t>
            </a:r>
            <a:r>
              <a:rPr lang="en-ZA" sz="3200" b="1" dirty="0" err="1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en-ZA" sz="3200" b="1" dirty="0" err="1" smtClean="0">
                <a:solidFill>
                  <a:schemeClr val="tx2">
                    <a:lumMod val="75000"/>
                  </a:schemeClr>
                </a:solidFill>
              </a:rPr>
              <a:t>inimales</a:t>
            </a:r>
            <a:endParaRPr lang="en-ZA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4958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endParaRPr lang="en-US" sz="2800" b="1" dirty="0" smtClean="0">
              <a:latin typeface="Tw Cen MT" pitchFamily="34" charset="0"/>
            </a:endParaRPr>
          </a:p>
          <a:p>
            <a:pPr marL="114300" indent="0" algn="ctr">
              <a:buNone/>
            </a:pPr>
            <a:endParaRPr lang="en-US" sz="2800" b="1" dirty="0"/>
          </a:p>
          <a:p>
            <a:pPr marL="114300" indent="0" algn="ctr">
              <a:buNone/>
            </a:pPr>
            <a:r>
              <a:rPr lang="en-US" sz="3200" b="1" dirty="0" smtClean="0">
                <a:solidFill>
                  <a:srgbClr val="660033"/>
                </a:solidFill>
                <a:hlinkClick r:id="rId2"/>
              </a:rPr>
              <a:t>www.pretrialjustice.org</a:t>
            </a:r>
            <a:r>
              <a:rPr lang="en-US" sz="3200" b="1" dirty="0" smtClean="0">
                <a:solidFill>
                  <a:srgbClr val="660033"/>
                </a:solidFill>
              </a:rPr>
              <a:t> </a:t>
            </a:r>
          </a:p>
          <a:p>
            <a:pPr marL="114300" indent="0" algn="ctr">
              <a:buNone/>
            </a:pPr>
            <a:endParaRPr lang="en-US" sz="3200" b="1" dirty="0">
              <a:solidFill>
                <a:srgbClr val="660033"/>
              </a:solidFill>
            </a:endParaRPr>
          </a:p>
          <a:p>
            <a:pPr marL="114300" indent="0" algn="ctr">
              <a:buNone/>
            </a:pPr>
            <a:r>
              <a:rPr lang="en-US" sz="3200" b="1" dirty="0" smtClean="0">
                <a:solidFill>
                  <a:srgbClr val="660033"/>
                </a:solidFill>
                <a:hlinkClick r:id="rId3"/>
              </a:rPr>
              <a:t>www.apcof.org.za</a:t>
            </a:r>
            <a:endParaRPr lang="en-US" sz="3200" b="1" dirty="0" smtClean="0">
              <a:solidFill>
                <a:srgbClr val="660033"/>
              </a:solidFill>
            </a:endParaRPr>
          </a:p>
          <a:p>
            <a:pPr marL="114300" indent="0" algn="ctr">
              <a:buNone/>
            </a:pPr>
            <a:endParaRPr lang="en-US" sz="3200" b="1" dirty="0" smtClean="0">
              <a:solidFill>
                <a:srgbClr val="660033"/>
              </a:solidFill>
            </a:endParaRPr>
          </a:p>
          <a:p>
            <a:pPr marL="114300" indent="0" algn="ctr">
              <a:buNone/>
            </a:pPr>
            <a:r>
              <a:rPr lang="en-US" sz="3200" b="1" dirty="0" smtClean="0">
                <a:solidFill>
                  <a:srgbClr val="660033"/>
                </a:solidFill>
                <a:hlinkClick r:id="rId4"/>
              </a:rPr>
              <a:t>www.ppja.org</a:t>
            </a:r>
            <a:endParaRPr lang="en-US" sz="3200" b="1" dirty="0" smtClean="0">
              <a:solidFill>
                <a:srgbClr val="660033"/>
              </a:solidFill>
            </a:endParaRPr>
          </a:p>
          <a:p>
            <a:pPr marL="114300" indent="0" algn="ctr">
              <a:buNone/>
            </a:pPr>
            <a:endParaRPr lang="en-US" sz="2800" b="1" dirty="0">
              <a:solidFill>
                <a:srgbClr val="660033"/>
              </a:solidFill>
            </a:endParaRPr>
          </a:p>
          <a:p>
            <a:pPr marL="46038" indent="0">
              <a:buNone/>
            </a:pPr>
            <a:endParaRPr lang="en-US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7152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10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38200" y="320040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b="1" dirty="0" smtClean="0"/>
              <a:t>MERCI DE VOTRE AIMABLE ATTENTION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0235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620000" cy="4495800"/>
          </a:xfrm>
        </p:spPr>
        <p:txBody>
          <a:bodyPr>
            <a:normAutofit fontScale="85000" lnSpcReduction="10000"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La </a:t>
            </a:r>
            <a:r>
              <a:rPr lang="fr-FR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détention provisoire excessive et arbitraire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impacte quotidiennement sur </a:t>
            </a:r>
            <a:r>
              <a:rPr lang="fr-FR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trois millions de personnes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 </a:t>
            </a:r>
            <a:r>
              <a:rPr lang="fr-FR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et quelque quatorze millions de personnes par an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Ce chiffre n'inclut pas les personnes en garde à vue.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Si l'on considère également les effets indirects sur les familles et les communautés les chiffres atteignent plusieurs centaines de millions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7620000" cy="914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/>
              <a:t>L'ampleur</a:t>
            </a:r>
            <a:r>
              <a:rPr lang="en-US" sz="3600" b="1" dirty="0"/>
              <a:t> du </a:t>
            </a:r>
            <a:r>
              <a:rPr lang="en-US" sz="3600" b="1" dirty="0" err="1"/>
              <a:t>problème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576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750553"/>
              </p:ext>
            </p:extLst>
          </p:nvPr>
        </p:nvGraphicFramePr>
        <p:xfrm>
          <a:off x="457200" y="12954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199"/>
            <a:ext cx="7924800" cy="76200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err="1"/>
              <a:t>Nombre</a:t>
            </a:r>
            <a:r>
              <a:rPr lang="en-US" sz="2400" b="1" dirty="0"/>
              <a:t> </a:t>
            </a:r>
            <a:r>
              <a:rPr lang="en-US" sz="2400" b="1" dirty="0" smtClean="0"/>
              <a:t>de </a:t>
            </a:r>
            <a:r>
              <a:rPr lang="en-US" sz="2400" b="1" dirty="0" err="1" smtClean="0"/>
              <a:t>personnes</a:t>
            </a:r>
            <a:r>
              <a:rPr lang="en-US" sz="2400" b="1" dirty="0" smtClean="0"/>
              <a:t> en </a:t>
            </a:r>
            <a:r>
              <a:rPr lang="en-US" sz="2400" b="1" dirty="0" err="1"/>
              <a:t>détention</a:t>
            </a:r>
            <a:r>
              <a:rPr lang="en-US" sz="2400" b="1" dirty="0"/>
              <a:t> </a:t>
            </a:r>
            <a:r>
              <a:rPr lang="en-US" sz="2400" b="1" dirty="0" err="1"/>
              <a:t>provisoire</a:t>
            </a:r>
            <a:endParaRPr lang="en-US" sz="2400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90464805"/>
              </p:ext>
            </p:extLst>
          </p:nvPr>
        </p:nvGraphicFramePr>
        <p:xfrm>
          <a:off x="228600" y="1447800"/>
          <a:ext cx="83058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3047" y="6172200"/>
            <a:ext cx="7377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NB – </a:t>
            </a:r>
            <a:r>
              <a:rPr lang="en-US" dirty="0" err="1" smtClean="0"/>
              <a:t>Données</a:t>
            </a:r>
            <a:r>
              <a:rPr lang="en-US" dirty="0" smtClean="0"/>
              <a:t> </a:t>
            </a:r>
            <a:r>
              <a:rPr lang="en-US" dirty="0" err="1" smtClean="0"/>
              <a:t>seulement</a:t>
            </a:r>
            <a:r>
              <a:rPr lang="en-US" dirty="0" smtClean="0"/>
              <a:t> </a:t>
            </a:r>
            <a:r>
              <a:rPr lang="en-US" dirty="0" err="1" smtClean="0"/>
              <a:t>valables</a:t>
            </a:r>
            <a:r>
              <a:rPr lang="en-US" dirty="0" smtClean="0"/>
              <a:t> pour 45 pays  </a:t>
            </a:r>
            <a:r>
              <a:rPr lang="en-US" dirty="0" err="1" smtClean="0"/>
              <a:t>dans</a:t>
            </a:r>
            <a:r>
              <a:rPr lang="en-US" dirty="0" smtClean="0"/>
              <a:t> la  region.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6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37" y="228600"/>
            <a:ext cx="8001000" cy="762000"/>
          </a:xfrm>
        </p:spPr>
        <p:txBody>
          <a:bodyPr>
            <a:noAutofit/>
          </a:bodyPr>
          <a:lstStyle/>
          <a:p>
            <a:pPr algn="ctr"/>
            <a:r>
              <a:rPr lang="fr-FR" sz="3000" b="1" dirty="0">
                <a:solidFill>
                  <a:srgbClr val="C00000"/>
                </a:solidFill>
              </a:rPr>
              <a:t>Les chiffres en PTD en% de la population carcérale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12582f83-8edc-4636-b006-60ca66e98d20@OS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7315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5495" y="4939045"/>
            <a:ext cx="8077200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1400" dirty="0">
                <a:solidFill>
                  <a:srgbClr val="404040"/>
                </a:solidFill>
                <a:cs typeface="Arial" charset="0"/>
              </a:rPr>
              <a:t>Dans 32 pays, plus de 30% de la population carcérale est en PTD.</a:t>
            </a:r>
          </a:p>
          <a:p>
            <a:pPr marL="457200" indent="-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1400" dirty="0">
                <a:solidFill>
                  <a:srgbClr val="404040"/>
                </a:solidFill>
                <a:cs typeface="Arial" charset="0"/>
              </a:rPr>
              <a:t>Dans 19 pays, le chiffre est de 50%.</a:t>
            </a:r>
          </a:p>
          <a:p>
            <a:pPr marL="457200" indent="-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1400" dirty="0">
                <a:solidFill>
                  <a:srgbClr val="404040"/>
                </a:solidFill>
                <a:cs typeface="Arial" charset="0"/>
              </a:rPr>
              <a:t>Dans 8 pays plus de 70%.</a:t>
            </a:r>
          </a:p>
          <a:p>
            <a:pPr marL="457200" indent="-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1400" dirty="0">
                <a:solidFill>
                  <a:srgbClr val="404040"/>
                </a:solidFill>
                <a:cs typeface="Arial" charset="0"/>
              </a:rPr>
              <a:t>   </a:t>
            </a:r>
            <a:r>
              <a:rPr lang="fr-FR" sz="1400" dirty="0" smtClean="0">
                <a:solidFill>
                  <a:srgbClr val="404040"/>
                </a:solidFill>
                <a:cs typeface="Arial" charset="0"/>
              </a:rPr>
              <a:t>Les  </a:t>
            </a:r>
            <a:r>
              <a:rPr lang="fr-FR" sz="1400" dirty="0">
                <a:solidFill>
                  <a:srgbClr val="404040"/>
                </a:solidFill>
                <a:cs typeface="Arial" charset="0"/>
              </a:rPr>
              <a:t>pourcentages les plus élevés et les plus bas - 82% en RDC et 8% en Namibie</a:t>
            </a:r>
            <a:r>
              <a:rPr lang="fr-FR" sz="1400" dirty="0" smtClean="0">
                <a:solidFill>
                  <a:srgbClr val="404040"/>
                </a:solidFill>
                <a:cs typeface="Arial" charset="0"/>
              </a:rPr>
              <a:t>.</a:t>
            </a:r>
            <a:endParaRPr lang="en-US" sz="1400" dirty="0" smtClean="0">
              <a:solidFill>
                <a:srgbClr val="40404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35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Selon une étude réalisée par le Centre international d'études </a:t>
            </a:r>
          </a:p>
          <a:p>
            <a:pPr marL="0" indent="0">
              <a:buNone/>
            </a:pPr>
            <a:r>
              <a:rPr lang="fr-FR" dirty="0"/>
              <a:t>pénitentiaires,  </a:t>
            </a:r>
            <a:r>
              <a:rPr lang="fr-FR" dirty="0" smtClean="0"/>
              <a:t>sur une population </a:t>
            </a:r>
            <a:r>
              <a:rPr lang="fr-FR" dirty="0"/>
              <a:t>carcérale en Afrique </a:t>
            </a:r>
            <a:r>
              <a:rPr lang="fr-FR" dirty="0" smtClean="0"/>
              <a:t>qui s'élevait </a:t>
            </a:r>
            <a:r>
              <a:rPr lang="fr-FR" dirty="0"/>
              <a:t>à 857 994 </a:t>
            </a:r>
            <a:r>
              <a:rPr lang="fr-FR" dirty="0" smtClean="0"/>
              <a:t>détenus</a:t>
            </a:r>
            <a:r>
              <a:rPr lang="fr-FR" dirty="0"/>
              <a:t>. </a:t>
            </a:r>
          </a:p>
          <a:p>
            <a:r>
              <a:rPr lang="fr-FR" dirty="0">
                <a:solidFill>
                  <a:srgbClr val="0000CC"/>
                </a:solidFill>
              </a:rPr>
              <a:t>36,3 % de cette population est en détention préventive. </a:t>
            </a:r>
            <a:endParaRPr lang="fr-FR" dirty="0" smtClean="0">
              <a:solidFill>
                <a:srgbClr val="0000CC"/>
              </a:solidFill>
            </a:endParaRPr>
          </a:p>
          <a:p>
            <a:r>
              <a:rPr lang="fr-FR" dirty="0" smtClean="0"/>
              <a:t>Ce chiffre </a:t>
            </a:r>
            <a:r>
              <a:rPr lang="fr-FR" dirty="0"/>
              <a:t>n'inclut pas les personnes  détenues  en secret,  les lieux de détention non répertoriés  ou  les personnes mises en garde à vue </a:t>
            </a:r>
            <a:r>
              <a:rPr lang="fr-FR" dirty="0" smtClean="0"/>
              <a:t>sans </a:t>
            </a:r>
            <a:r>
              <a:rPr lang="fr-FR" dirty="0"/>
              <a:t>chef d'accusation.</a:t>
            </a:r>
          </a:p>
          <a:p>
            <a:r>
              <a:rPr lang="fr-FR" dirty="0"/>
              <a:t> </a:t>
            </a:r>
            <a:r>
              <a:rPr lang="fr-FR" dirty="0">
                <a:solidFill>
                  <a:srgbClr val="0000CC"/>
                </a:solidFill>
              </a:rPr>
              <a:t>Ce pourcentage varie également dans  une </a:t>
            </a:r>
            <a:r>
              <a:rPr lang="fr-FR" dirty="0" smtClean="0">
                <a:solidFill>
                  <a:srgbClr val="0000CC"/>
                </a:solidFill>
              </a:rPr>
              <a:t>large </a:t>
            </a:r>
            <a:r>
              <a:rPr lang="fr-FR" dirty="0">
                <a:solidFill>
                  <a:srgbClr val="0000CC"/>
                </a:solidFill>
              </a:rPr>
              <a:t>mesure sur le continent, et peut atteindre 80 à 90 % dans </a:t>
            </a:r>
            <a:r>
              <a:rPr lang="fr-FR" dirty="0" smtClean="0">
                <a:solidFill>
                  <a:srgbClr val="0000CC"/>
                </a:solidFill>
              </a:rPr>
              <a:t>certains </a:t>
            </a:r>
            <a:r>
              <a:rPr lang="fr-FR" dirty="0">
                <a:solidFill>
                  <a:srgbClr val="0000CC"/>
                </a:solidFill>
              </a:rPr>
              <a:t>pays</a:t>
            </a:r>
            <a:r>
              <a:rPr lang="fr-FR" dirty="0" smtClean="0">
                <a:solidFill>
                  <a:srgbClr val="0000CC"/>
                </a:solidFill>
              </a:rPr>
              <a:t>.</a:t>
            </a:r>
            <a:endParaRPr lang="fr-FR" dirty="0">
              <a:solidFill>
                <a:srgbClr val="0000CC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données illustratives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57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953000"/>
          </a:xfrm>
        </p:spPr>
        <p:txBody>
          <a:bodyPr>
            <a:normAutofit fontScale="85000" lnSpcReduction="20000"/>
          </a:bodyPr>
          <a:lstStyle/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rgbClr val="404040"/>
                </a:solidFill>
                <a:cs typeface="Arial" charset="0"/>
              </a:rPr>
              <a:t>Met en lumière les difficultés rencontrées par les forces de police </a:t>
            </a:r>
            <a:r>
              <a:rPr lang="fr-FR" sz="2800" dirty="0" smtClean="0">
                <a:solidFill>
                  <a:srgbClr val="404040"/>
                </a:solidFill>
                <a:cs typeface="Arial" charset="0"/>
              </a:rPr>
              <a:t>en Afrique </a:t>
            </a:r>
            <a:r>
              <a:rPr lang="fr-FR" sz="2800" dirty="0">
                <a:solidFill>
                  <a:srgbClr val="404040"/>
                </a:solidFill>
                <a:cs typeface="Arial" charset="0"/>
              </a:rPr>
              <a:t>dans la réalisation d'une approche fondée sur les droits </a:t>
            </a:r>
            <a:r>
              <a:rPr lang="fr-FR" sz="2800" dirty="0" smtClean="0">
                <a:solidFill>
                  <a:srgbClr val="404040"/>
                </a:solidFill>
                <a:cs typeface="Arial" charset="0"/>
              </a:rPr>
              <a:t>dans la gestion de la détention.</a:t>
            </a:r>
            <a:endParaRPr lang="fr-FR" sz="2800" dirty="0">
              <a:solidFill>
                <a:srgbClr val="404040"/>
              </a:solidFill>
              <a:cs typeface="Arial" charset="0"/>
            </a:endParaRP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rgbClr val="0000CC"/>
                </a:solidFill>
                <a:cs typeface="Arial" charset="0"/>
              </a:rPr>
              <a:t>Met l'accent sur les facteurs qui peuvent </a:t>
            </a:r>
            <a:r>
              <a:rPr lang="fr-FR" sz="2800" dirty="0" smtClean="0">
                <a:solidFill>
                  <a:srgbClr val="0000CC"/>
                </a:solidFill>
                <a:cs typeface="Arial" charset="0"/>
              </a:rPr>
              <a:t>pousser  </a:t>
            </a:r>
            <a:r>
              <a:rPr lang="fr-FR" sz="2800" dirty="0">
                <a:solidFill>
                  <a:srgbClr val="0000CC"/>
                </a:solidFill>
                <a:cs typeface="Arial" charset="0"/>
              </a:rPr>
              <a:t>la police </a:t>
            </a:r>
            <a:r>
              <a:rPr lang="fr-FR" sz="2800" dirty="0" smtClean="0">
                <a:solidFill>
                  <a:srgbClr val="0000CC"/>
                </a:solidFill>
                <a:cs typeface="Arial" charset="0"/>
              </a:rPr>
              <a:t>à recourir à  </a:t>
            </a:r>
            <a:r>
              <a:rPr lang="fr-FR" sz="2800" dirty="0">
                <a:solidFill>
                  <a:srgbClr val="0000CC"/>
                </a:solidFill>
                <a:cs typeface="Arial" charset="0"/>
              </a:rPr>
              <a:t>l'arrestation </a:t>
            </a:r>
            <a:r>
              <a:rPr lang="fr-FR" sz="2800" dirty="0" smtClean="0">
                <a:solidFill>
                  <a:srgbClr val="0000CC"/>
                </a:solidFill>
                <a:cs typeface="Arial" charset="0"/>
              </a:rPr>
              <a:t>et à </a:t>
            </a:r>
            <a:r>
              <a:rPr lang="fr-FR" sz="2800" dirty="0">
                <a:solidFill>
                  <a:srgbClr val="0000CC"/>
                </a:solidFill>
                <a:cs typeface="Arial" charset="0"/>
              </a:rPr>
              <a:t>la détention - et les questions liées </a:t>
            </a:r>
            <a:r>
              <a:rPr lang="fr-FR" sz="2800" dirty="0" smtClean="0">
                <a:solidFill>
                  <a:srgbClr val="0000CC"/>
                </a:solidFill>
                <a:cs typeface="Arial" charset="0"/>
              </a:rPr>
              <a:t>aux installations des lieux de  </a:t>
            </a:r>
            <a:r>
              <a:rPr lang="fr-FR" sz="2800" dirty="0">
                <a:solidFill>
                  <a:srgbClr val="0000CC"/>
                </a:solidFill>
                <a:cs typeface="Arial" charset="0"/>
              </a:rPr>
              <a:t>détention de la </a:t>
            </a:r>
            <a:r>
              <a:rPr lang="fr-FR" sz="2800" dirty="0" smtClean="0">
                <a:solidFill>
                  <a:srgbClr val="0000CC"/>
                </a:solidFill>
                <a:cs typeface="Arial" charset="0"/>
              </a:rPr>
              <a:t>police associées </a:t>
            </a:r>
            <a:r>
              <a:rPr lang="fr-FR" sz="2800" dirty="0">
                <a:solidFill>
                  <a:srgbClr val="0000CC"/>
                </a:solidFill>
                <a:cs typeface="Arial" charset="0"/>
              </a:rPr>
              <a:t>à la gestion des centres de détention policière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rgbClr val="404040"/>
                </a:solidFill>
                <a:cs typeface="Arial" charset="0"/>
              </a:rPr>
              <a:t>Confirme une disparité importante entre le droit et la pratique</a:t>
            </a:r>
            <a:endParaRPr lang="en-ZA" sz="2800" dirty="0">
              <a:solidFill>
                <a:srgbClr val="40404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7620000" cy="91440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Étude de APCOF  </a:t>
            </a:r>
            <a:r>
              <a:rPr lang="fr-FR" sz="3600" b="1" dirty="0"/>
              <a:t>et </a:t>
            </a:r>
            <a:r>
              <a:rPr lang="fr-FR" sz="3600" b="1" dirty="0" smtClean="0"/>
              <a:t>Résultats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220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181600"/>
          </a:xfrm>
        </p:spPr>
        <p:txBody>
          <a:bodyPr>
            <a:normAutofit fontScale="77500" lnSpcReduction="20000"/>
          </a:bodyPr>
          <a:lstStyle/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/>
              <a:t>La législation nationale ne met pas en œuvre des cadres normatifs internationaux et </a:t>
            </a:r>
            <a:r>
              <a:rPr lang="fr-FR" sz="2800" dirty="0" smtClean="0"/>
              <a:t>régionaux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0000CC"/>
                </a:solidFill>
              </a:rPr>
              <a:t>Pouvoirs </a:t>
            </a:r>
            <a:r>
              <a:rPr lang="fr-FR" sz="2800" dirty="0">
                <a:solidFill>
                  <a:srgbClr val="0000CC"/>
                </a:solidFill>
              </a:rPr>
              <a:t>de police </a:t>
            </a:r>
            <a:r>
              <a:rPr lang="fr-FR" sz="2800" dirty="0" smtClean="0">
                <a:solidFill>
                  <a:srgbClr val="0000CC"/>
                </a:solidFill>
              </a:rPr>
              <a:t>généraux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/>
              <a:t>Ressources </a:t>
            </a:r>
            <a:r>
              <a:rPr lang="fr-FR" sz="2800" dirty="0"/>
              <a:t>policières inadéquates et </a:t>
            </a:r>
            <a:r>
              <a:rPr lang="fr-FR" sz="2800" dirty="0" smtClean="0"/>
              <a:t>formation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0000CC"/>
                </a:solidFill>
              </a:rPr>
              <a:t>«</a:t>
            </a:r>
            <a:r>
              <a:rPr lang="fr-FR" sz="2800" dirty="0">
                <a:solidFill>
                  <a:srgbClr val="0000CC"/>
                </a:solidFill>
              </a:rPr>
              <a:t>Tough on crime» plutôt que «la prévention du crime</a:t>
            </a:r>
            <a:r>
              <a:rPr lang="fr-FR" sz="2800" dirty="0" smtClean="0">
                <a:solidFill>
                  <a:srgbClr val="0000CC"/>
                </a:solidFill>
              </a:rPr>
              <a:t>»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/>
              <a:t>Absence </a:t>
            </a:r>
            <a:r>
              <a:rPr lang="fr-FR" sz="2800" dirty="0"/>
              <a:t>/ insuffisance des plaintes et des mécanismes de </a:t>
            </a:r>
            <a:r>
              <a:rPr lang="fr-FR" sz="2800" dirty="0" smtClean="0"/>
              <a:t>contrôle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0000CC"/>
                </a:solidFill>
              </a:rPr>
              <a:t>L'absence </a:t>
            </a:r>
            <a:r>
              <a:rPr lang="fr-FR" sz="2800" dirty="0">
                <a:solidFill>
                  <a:srgbClr val="0000CC"/>
                </a:solidFill>
              </a:rPr>
              <a:t>de culture démocratique de la </a:t>
            </a:r>
            <a:r>
              <a:rPr lang="fr-FR" sz="2800" dirty="0" smtClean="0">
                <a:solidFill>
                  <a:srgbClr val="0000CC"/>
                </a:solidFill>
              </a:rPr>
              <a:t>police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/>
              <a:t>L'ingérence politique</a:t>
            </a: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r>
              <a:rPr lang="fr-FR" sz="2800" dirty="0" smtClean="0">
                <a:solidFill>
                  <a:srgbClr val="0000CC"/>
                </a:solidFill>
              </a:rPr>
              <a:t>Vastes </a:t>
            </a:r>
            <a:r>
              <a:rPr lang="fr-FR" sz="2800" dirty="0">
                <a:solidFill>
                  <a:srgbClr val="0000CC"/>
                </a:solidFill>
              </a:rPr>
              <a:t>défis dans le système de justice </a:t>
            </a:r>
            <a:r>
              <a:rPr lang="fr-FR" sz="2800" dirty="0" smtClean="0">
                <a:solidFill>
                  <a:srgbClr val="0000CC"/>
                </a:solidFill>
              </a:rPr>
              <a:t>pénale</a:t>
            </a:r>
            <a:endParaRPr lang="en-US" sz="2700" dirty="0">
              <a:solidFill>
                <a:srgbClr val="0000CC"/>
              </a:solidFill>
              <a:cs typeface="Arial" charset="0"/>
            </a:endParaRP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endParaRPr lang="en-US" sz="2700" dirty="0">
              <a:solidFill>
                <a:srgbClr val="404040"/>
              </a:solidFill>
              <a:cs typeface="Arial" charset="0"/>
            </a:endParaRP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endParaRPr lang="en-US" sz="2700" dirty="0">
              <a:solidFill>
                <a:srgbClr val="404040"/>
              </a:solidFill>
              <a:cs typeface="Arial" charset="0"/>
            </a:endParaRPr>
          </a:p>
          <a:p>
            <a:pPr marL="457200" indent="-457200"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SzPct val="60000"/>
              <a:buFont typeface="Wingdings" pitchFamily="2" charset="2"/>
              <a:buChar char="v"/>
              <a:defRPr/>
            </a:pPr>
            <a:endParaRPr lang="en-ZA" sz="2700" dirty="0" smtClean="0">
              <a:solidFill>
                <a:srgbClr val="40404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1"/>
            <a:ext cx="7620000" cy="9144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L</a:t>
            </a:r>
            <a:r>
              <a:rPr lang="en-US" sz="3200" b="1" dirty="0" smtClean="0"/>
              <a:t>es </a:t>
            </a:r>
            <a:r>
              <a:rPr lang="en-US" sz="3200" b="1" dirty="0" err="1" smtClean="0"/>
              <a:t>Enjeux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974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458200" cy="3962400"/>
          </a:xfrm>
        </p:spPr>
        <p:txBody>
          <a:bodyPr>
            <a:normAutofit fontScale="70000" lnSpcReduction="20000"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r>
              <a:rPr lang="fr-FR" sz="4500" dirty="0"/>
              <a:t>Détention des innocents et des conséquences pour le système de </a:t>
            </a:r>
            <a:r>
              <a:rPr lang="fr-FR" sz="4500" dirty="0" smtClean="0"/>
              <a:t>justice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endParaRPr lang="fr-FR" sz="4500" dirty="0" smtClean="0"/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r>
              <a:rPr lang="fr-FR" sz="4500" dirty="0"/>
              <a:t>S</a:t>
            </a:r>
            <a:r>
              <a:rPr lang="fr-FR" sz="4500" dirty="0" smtClean="0"/>
              <a:t>anté </a:t>
            </a:r>
            <a:r>
              <a:rPr lang="fr-FR" sz="4500" dirty="0"/>
              <a:t>publique et p</a:t>
            </a:r>
            <a:r>
              <a:rPr lang="fr-FR" sz="4500" dirty="0" smtClean="0"/>
              <a:t>ropagation </a:t>
            </a:r>
            <a:r>
              <a:rPr lang="fr-FR" sz="4500" dirty="0"/>
              <a:t>des </a:t>
            </a:r>
            <a:r>
              <a:rPr lang="fr-FR" sz="4500" dirty="0" smtClean="0"/>
              <a:t>maladies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endParaRPr lang="fr-FR" sz="4500" dirty="0" smtClean="0"/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r>
              <a:rPr lang="fr-FR" sz="4500" dirty="0"/>
              <a:t>Abus et </a:t>
            </a:r>
            <a:r>
              <a:rPr lang="fr-FR" sz="4500" dirty="0" smtClean="0"/>
              <a:t>torture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endParaRPr lang="fr-FR" sz="4500" dirty="0" smtClean="0"/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r>
              <a:rPr lang="fr-FR" sz="4500" dirty="0" smtClean="0"/>
              <a:t>Corruption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endParaRPr lang="fr-FR" sz="4500" dirty="0" smtClean="0"/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Clr>
                <a:srgbClr val="993366"/>
              </a:buClr>
              <a:buFont typeface="Wingdings" pitchFamily="2" charset="2"/>
              <a:buChar char="v"/>
            </a:pPr>
            <a:r>
              <a:rPr lang="fr-FR" sz="4500" dirty="0"/>
              <a:t>Impacts </a:t>
            </a:r>
            <a:r>
              <a:rPr lang="fr-FR" sz="4500" dirty="0" smtClean="0"/>
              <a:t>socio-économiques</a:t>
            </a:r>
            <a:endParaRPr lang="fr-FR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1"/>
            <a:ext cx="76962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l‘impact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518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16209</TotalTime>
  <Words>1566</Words>
  <Application>Microsoft Office PowerPoint</Application>
  <PresentationFormat>Affichage à l'écran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Vagues</vt:lpstr>
      <vt:lpstr>Lignes directrices sur l'utilisation et les conditions de garde à vue et la détention préventive en Afrique </vt:lpstr>
      <vt:lpstr>Vue d'ensemble</vt:lpstr>
      <vt:lpstr>L'ampleur du problème</vt:lpstr>
      <vt:lpstr>Nombre de personnes en détention provisoire</vt:lpstr>
      <vt:lpstr>Les chiffres en PTD en% de la population carcérale</vt:lpstr>
      <vt:lpstr>Quelques données illustratives</vt:lpstr>
      <vt:lpstr>Étude de APCOF  et Résultats </vt:lpstr>
      <vt:lpstr>Les Enjeux </vt:lpstr>
      <vt:lpstr>l‘impact</vt:lpstr>
      <vt:lpstr>Détention des innocents et  conséquences pour le système de justice</vt:lpstr>
      <vt:lpstr>La torture, la corruption et la santé</vt:lpstr>
      <vt:lpstr>La torture, la corruption et la santé </vt:lpstr>
      <vt:lpstr>L'impact socio-économique</vt:lpstr>
      <vt:lpstr>Fondements juridique des lignes directrices de la CADHP</vt:lpstr>
      <vt:lpstr>Présentation PowerPoint</vt:lpstr>
      <vt:lpstr>Présentation PowerPoint</vt:lpstr>
      <vt:lpstr>Déclarations et résolutions</vt:lpstr>
      <vt:lpstr> Déclarations et résolutions(suite)</vt:lpstr>
      <vt:lpstr>Arrestation</vt:lpstr>
      <vt:lpstr>Arrestation</vt:lpstr>
      <vt:lpstr>Détention</vt:lpstr>
      <vt:lpstr>Détention - Garanties</vt:lpstr>
      <vt:lpstr>Conditions Minimales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PRETRIAL JUSTICE</dc:title>
  <dc:creator>Ababacar Ndiaye</dc:creator>
  <cp:lastModifiedBy>Ababacar Ndiaye</cp:lastModifiedBy>
  <cp:revision>130</cp:revision>
  <cp:lastPrinted>2013-02-19T15:55:22Z</cp:lastPrinted>
  <dcterms:created xsi:type="dcterms:W3CDTF">2012-10-01T15:44:07Z</dcterms:created>
  <dcterms:modified xsi:type="dcterms:W3CDTF">2013-06-11T10:20:32Z</dcterms:modified>
</cp:coreProperties>
</file>