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59" r:id="rId12"/>
    <p:sldId id="26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46DC-B9E9-48C1-8BA4-FD25028207A3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531D-84F8-4DD0-875C-0C020AF31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46DC-B9E9-48C1-8BA4-FD25028207A3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531D-84F8-4DD0-875C-0C020AF31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46DC-B9E9-48C1-8BA4-FD25028207A3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531D-84F8-4DD0-875C-0C020AF31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46DC-B9E9-48C1-8BA4-FD25028207A3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531D-84F8-4DD0-875C-0C020AF31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46DC-B9E9-48C1-8BA4-FD25028207A3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531D-84F8-4DD0-875C-0C020AF31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46DC-B9E9-48C1-8BA4-FD25028207A3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531D-84F8-4DD0-875C-0C020AF31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46DC-B9E9-48C1-8BA4-FD25028207A3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531D-84F8-4DD0-875C-0C020AF31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46DC-B9E9-48C1-8BA4-FD25028207A3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531D-84F8-4DD0-875C-0C020AF31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46DC-B9E9-48C1-8BA4-FD25028207A3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531D-84F8-4DD0-875C-0C020AF31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46DC-B9E9-48C1-8BA4-FD25028207A3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531D-84F8-4DD0-875C-0C020AF31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46DC-B9E9-48C1-8BA4-FD25028207A3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531D-84F8-4DD0-875C-0C020AF31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646DC-B9E9-48C1-8BA4-FD25028207A3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1531D-84F8-4DD0-875C-0C020AF31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The Prevalence of Mental </a:t>
            </a:r>
            <a:r>
              <a:rPr lang="en-GB" b="1" dirty="0" smtClean="0"/>
              <a:t>disorder </a:t>
            </a:r>
            <a:r>
              <a:rPr lang="en-GB" b="1" dirty="0"/>
              <a:t>among Convicted Adult Offenders </a:t>
            </a:r>
            <a:r>
              <a:rPr lang="en-GB" b="1" dirty="0" smtClean="0"/>
              <a:t>in </a:t>
            </a:r>
            <a:r>
              <a:rPr lang="en-GB" b="1" dirty="0"/>
              <a:t>Kenyan Correctional Institutions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Caleb </a:t>
            </a:r>
            <a:r>
              <a:rPr lang="en-US" sz="2000" dirty="0" err="1" smtClean="0"/>
              <a:t>Othieno</a:t>
            </a:r>
            <a:r>
              <a:rPr lang="en-US" sz="2000" dirty="0" smtClean="0"/>
              <a:t>,</a:t>
            </a:r>
          </a:p>
          <a:p>
            <a:r>
              <a:rPr lang="en-US" sz="2000" dirty="0" smtClean="0"/>
              <a:t> Associate Professor, </a:t>
            </a:r>
          </a:p>
          <a:p>
            <a:r>
              <a:rPr lang="en-US" sz="2000" dirty="0" smtClean="0"/>
              <a:t>Department of Psychiatry, </a:t>
            </a:r>
          </a:p>
          <a:p>
            <a:r>
              <a:rPr lang="en-US" sz="2000" dirty="0" smtClean="0"/>
              <a:t>University of Nairobi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level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399" y="1600201"/>
          <a:ext cx="8229601" cy="4800598"/>
        </p:xfrm>
        <a:graphic>
          <a:graphicData uri="http://schemas.openxmlformats.org/drawingml/2006/table">
            <a:tbl>
              <a:tblPr/>
              <a:tblGrid>
                <a:gridCol w="2988527"/>
                <a:gridCol w="1448729"/>
                <a:gridCol w="2107581"/>
                <a:gridCol w="1684764"/>
              </a:tblGrid>
              <a:tr h="7292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Arial"/>
                          <a:ea typeface="Times New Roman"/>
                        </a:rPr>
                        <a:t>Education level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Arial"/>
                          <a:ea typeface="Times New Roman"/>
                        </a:rPr>
                        <a:t>Male</a:t>
                      </a:r>
                      <a:endParaRPr lang="en-GB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Arial"/>
                          <a:ea typeface="Times New Roman"/>
                        </a:rPr>
                        <a:t>Females</a:t>
                      </a:r>
                      <a:endParaRPr lang="en-GB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Arial"/>
                          <a:ea typeface="Times New Roman"/>
                        </a:rPr>
                        <a:t>Total</a:t>
                      </a:r>
                      <a:endParaRPr lang="en-GB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684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</a:rPr>
                        <a:t>None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</a:rPr>
                        <a:t>23 (4)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</a:rPr>
                        <a:t>26 (10)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</a:rPr>
                        <a:t>49 (5.0)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84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</a:rPr>
                        <a:t>Primary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Arial"/>
                          <a:ea typeface="Times New Roman"/>
                        </a:rPr>
                        <a:t>359 (62.2%)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</a:rPr>
                        <a:t>179 (68.4)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</a:rPr>
                        <a:t>538 (64.1)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84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</a:rPr>
                        <a:t>Secondary 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</a:rPr>
                        <a:t>156 (27.0)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</a:rPr>
                        <a:t>46 (17.6)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</a:rPr>
                        <a:t>202 (24.1)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84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</a:rPr>
                        <a:t>Diploma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</a:rPr>
                        <a:t>12 (2.1)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</a:rPr>
                        <a:t>6 (2.3)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</a:rPr>
                        <a:t>18 (2.2)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84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</a:rPr>
                        <a:t>Degree 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</a:rPr>
                        <a:t>8 (1.4)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</a:rPr>
                        <a:t>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</a:rPr>
                        <a:t>8 (1)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92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</a:rPr>
                        <a:t>Not stated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</a:rPr>
                        <a:t>20 (3.5)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Arial"/>
                          <a:ea typeface="Times New Roman"/>
                        </a:rPr>
                        <a:t>25 (3.0)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Psychiatric Diagnosis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1676400"/>
          <a:ext cx="8077200" cy="5001992"/>
        </p:xfrm>
        <a:graphic>
          <a:graphicData uri="http://schemas.openxmlformats.org/drawingml/2006/table">
            <a:tbl>
              <a:tblPr/>
              <a:tblGrid>
                <a:gridCol w="2889862"/>
                <a:gridCol w="1780480"/>
                <a:gridCol w="1057186"/>
                <a:gridCol w="1174836"/>
                <a:gridCol w="1174836"/>
              </a:tblGrid>
              <a:tr h="296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</a:rPr>
                        <a:t>Diagnosis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</a:rPr>
                        <a:t>Male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</a:rPr>
                        <a:t>N = 578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</a:rPr>
                        <a:t>Female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</a:rPr>
                        <a:t>N = 262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Arial"/>
                          <a:ea typeface="Times New Roman"/>
                        </a:rPr>
                        <a:t>Total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Arial"/>
                          <a:ea typeface="Times New Roman"/>
                        </a:rPr>
                        <a:t>840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6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Post – traumatic stress disorder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113</a:t>
                      </a:r>
                      <a:r>
                        <a:rPr lang="en-US" sz="1400" i="1">
                          <a:latin typeface="Arial"/>
                          <a:ea typeface="Times New Roman"/>
                        </a:rPr>
                        <a:t>(19.6)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76</a:t>
                      </a:r>
                      <a:r>
                        <a:rPr lang="en-US" sz="1400" i="1">
                          <a:latin typeface="Arial"/>
                          <a:ea typeface="Times New Roman"/>
                        </a:rPr>
                        <a:t>(29.0)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Arial"/>
                          <a:ea typeface="Times New Roman"/>
                        </a:rPr>
                        <a:t>189 (22.5)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6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Obsessive compulsive disorder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118</a:t>
                      </a:r>
                      <a:r>
                        <a:rPr lang="en-US" sz="1400" i="1">
                          <a:latin typeface="Arial"/>
                          <a:ea typeface="Times New Roman"/>
                        </a:rPr>
                        <a:t>(20.5)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66</a:t>
                      </a:r>
                      <a:r>
                        <a:rPr lang="en-US" sz="1400" i="1">
                          <a:latin typeface="Arial"/>
                          <a:ea typeface="Times New Roman"/>
                        </a:rPr>
                        <a:t>(25.2)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Arial"/>
                          <a:ea typeface="Times New Roman"/>
                        </a:rPr>
                        <a:t>184(21.9)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4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Suicidality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Low Risk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94</a:t>
                      </a:r>
                      <a:r>
                        <a:rPr lang="en-US" sz="1400" i="1">
                          <a:latin typeface="Arial"/>
                          <a:ea typeface="Times New Roman"/>
                        </a:rPr>
                        <a:t>(16.3)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68</a:t>
                      </a:r>
                      <a:r>
                        <a:rPr lang="en-US" sz="1400" i="1">
                          <a:latin typeface="Arial"/>
                          <a:ea typeface="Times New Roman"/>
                        </a:rPr>
                        <a:t>(26.0)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Arial"/>
                          <a:ea typeface="Times New Roman"/>
                        </a:rPr>
                        <a:t>162 (19.3)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Moderate Risk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en-US" sz="1400" i="1">
                          <a:latin typeface="Arial"/>
                          <a:ea typeface="Times New Roman"/>
                        </a:rPr>
                        <a:t>(0.8)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Arial"/>
                          <a:ea typeface="Times New Roman"/>
                        </a:rPr>
                        <a:t>2 (0.2)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4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</a:rPr>
                        <a:t>Adjustment disorders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83 </a:t>
                      </a:r>
                      <a:r>
                        <a:rPr lang="en-US" sz="1400" i="1">
                          <a:latin typeface="Arial"/>
                          <a:ea typeface="Times New Roman"/>
                        </a:rPr>
                        <a:t>(14.4)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42 (16.1)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Arial"/>
                          <a:ea typeface="Times New Roman"/>
                        </a:rPr>
                        <a:t>125 (14.9)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</a:rPr>
                        <a:t>Major depressive disorder with melancholic features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79</a:t>
                      </a:r>
                      <a:r>
                        <a:rPr lang="en-US" sz="1400" i="1">
                          <a:latin typeface="Arial"/>
                          <a:ea typeface="Times New Roman"/>
                        </a:rPr>
                        <a:t>(13.7)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42</a:t>
                      </a:r>
                      <a:r>
                        <a:rPr lang="en-US" sz="1400" i="1">
                          <a:latin typeface="Arial"/>
                          <a:ea typeface="Times New Roman"/>
                        </a:rPr>
                        <a:t>(16.1)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Arial"/>
                          <a:ea typeface="Times New Roman"/>
                        </a:rPr>
                        <a:t>121(14.4)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95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</a:rPr>
                        <a:t>Panic Disorder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Limited symptoms attack – lifetime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51</a:t>
                      </a:r>
                      <a:r>
                        <a:rPr lang="en-US" sz="1400" i="1">
                          <a:latin typeface="Arial"/>
                          <a:ea typeface="Times New Roman"/>
                        </a:rPr>
                        <a:t>(8.9)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29</a:t>
                      </a:r>
                      <a:r>
                        <a:rPr lang="en-US" sz="1400" i="1">
                          <a:latin typeface="Arial"/>
                          <a:ea typeface="Times New Roman"/>
                        </a:rPr>
                        <a:t>(11.1)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Arial"/>
                          <a:ea typeface="Times New Roman"/>
                        </a:rPr>
                        <a:t>80 (9.5)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Without agoraphobia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33</a:t>
                      </a:r>
                      <a:r>
                        <a:rPr lang="en-US" sz="1400" i="1">
                          <a:latin typeface="Arial"/>
                          <a:ea typeface="Times New Roman"/>
                        </a:rPr>
                        <a:t>(5.7)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25</a:t>
                      </a:r>
                      <a:r>
                        <a:rPr lang="en-US" sz="1400" i="1">
                          <a:latin typeface="Arial"/>
                          <a:ea typeface="Times New Roman"/>
                        </a:rPr>
                        <a:t>(9.6)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Arial"/>
                          <a:ea typeface="Times New Roman"/>
                        </a:rPr>
                        <a:t>58 (6.9)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With agoraphobia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38</a:t>
                      </a:r>
                      <a:r>
                        <a:rPr lang="en-US" sz="1400" i="1">
                          <a:latin typeface="Arial"/>
                          <a:ea typeface="Times New Roman"/>
                        </a:rPr>
                        <a:t>(6.6)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28</a:t>
                      </a:r>
                      <a:r>
                        <a:rPr lang="en-US" sz="1400" i="1">
                          <a:latin typeface="Arial"/>
                          <a:ea typeface="Times New Roman"/>
                        </a:rPr>
                        <a:t>(10.7)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Arial"/>
                          <a:ea typeface="Times New Roman"/>
                        </a:rPr>
                        <a:t>66 (7.9)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Somatization disorder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Lifetime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50 </a:t>
                      </a:r>
                      <a:r>
                        <a:rPr lang="en-US" sz="1400" i="1">
                          <a:latin typeface="Arial"/>
                          <a:ea typeface="Times New Roman"/>
                        </a:rPr>
                        <a:t>(8.7)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26 (10.0)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Arial"/>
                          <a:ea typeface="Times New Roman"/>
                        </a:rPr>
                        <a:t>76  (9.0)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4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Alcohol Abuse and dependence 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Current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49</a:t>
                      </a:r>
                      <a:r>
                        <a:rPr lang="en-US" sz="1400" i="1">
                          <a:latin typeface="Arial"/>
                          <a:ea typeface="Times New Roman"/>
                        </a:rPr>
                        <a:t>(8.5)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24</a:t>
                      </a:r>
                      <a:r>
                        <a:rPr lang="en-US" sz="1400" i="1">
                          <a:latin typeface="Arial"/>
                          <a:ea typeface="Times New Roman"/>
                        </a:rPr>
                        <a:t>(9.2)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Arial"/>
                          <a:ea typeface="Times New Roman"/>
                        </a:rPr>
                        <a:t>73 (8.7)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Past 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44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23</a:t>
                      </a:r>
                      <a:r>
                        <a:rPr lang="en-US" sz="1400" i="1">
                          <a:latin typeface="Arial"/>
                          <a:ea typeface="Times New Roman"/>
                        </a:rPr>
                        <a:t>(8.8)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Arial"/>
                          <a:ea typeface="Times New Roman"/>
                        </a:rPr>
                        <a:t>67 (8.0)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4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Dysthymia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43</a:t>
                      </a:r>
                      <a:r>
                        <a:rPr lang="en-US" sz="1400" i="1">
                          <a:latin typeface="Arial"/>
                          <a:ea typeface="Times New Roman"/>
                        </a:rPr>
                        <a:t>(7.5)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26</a:t>
                      </a:r>
                      <a:r>
                        <a:rPr lang="en-US" sz="1400" i="1">
                          <a:latin typeface="Arial"/>
                          <a:ea typeface="Times New Roman"/>
                        </a:rPr>
                        <a:t>(10.0)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Arial"/>
                          <a:ea typeface="Times New Roman"/>
                        </a:rPr>
                        <a:t>69 (8.2)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Manic episode – current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42</a:t>
                      </a:r>
                      <a:r>
                        <a:rPr lang="en-US" sz="1400" i="1">
                          <a:latin typeface="Arial"/>
                          <a:ea typeface="Times New Roman"/>
                        </a:rPr>
                        <a:t>(7.3)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22</a:t>
                      </a:r>
                      <a:r>
                        <a:rPr lang="en-US" sz="1400" i="1">
                          <a:latin typeface="Arial"/>
                          <a:ea typeface="Times New Roman"/>
                        </a:rPr>
                        <a:t>(8.4)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Arial"/>
                          <a:ea typeface="Times New Roman"/>
                        </a:rPr>
                        <a:t>64 (7.6)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Agoraphobia current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Without history of panic disorder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31</a:t>
                      </a:r>
                      <a:r>
                        <a:rPr lang="en-US" sz="1400" i="1">
                          <a:latin typeface="Arial"/>
                          <a:ea typeface="Times New Roman"/>
                        </a:rPr>
                        <a:t>(5.4)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24</a:t>
                      </a:r>
                      <a:r>
                        <a:rPr lang="en-US" sz="1400" i="1">
                          <a:latin typeface="Arial"/>
                          <a:ea typeface="Times New Roman"/>
                        </a:rPr>
                        <a:t>(9.2)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Arial"/>
                          <a:ea typeface="Times New Roman"/>
                        </a:rPr>
                        <a:t>55(6.5%)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Psychiatric Diagnoses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1600200"/>
          <a:ext cx="8077200" cy="4803209"/>
        </p:xfrm>
        <a:graphic>
          <a:graphicData uri="http://schemas.openxmlformats.org/drawingml/2006/table">
            <a:tbl>
              <a:tblPr/>
              <a:tblGrid>
                <a:gridCol w="2889862"/>
                <a:gridCol w="1780480"/>
                <a:gridCol w="1057186"/>
                <a:gridCol w="1174836"/>
                <a:gridCol w="1174836"/>
              </a:tblGrid>
              <a:tr h="3120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</a:rPr>
                        <a:t>Generalized anxiety disorder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Current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34 </a:t>
                      </a:r>
                      <a:r>
                        <a:rPr lang="en-US" sz="1600" i="1">
                          <a:latin typeface="Arial"/>
                          <a:ea typeface="Times New Roman"/>
                        </a:rPr>
                        <a:t>(5.9)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18 (6.9)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Arial"/>
                          <a:ea typeface="Times New Roman"/>
                        </a:rPr>
                        <a:t>52 (6.2)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1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</a:rPr>
                        <a:t>Attention deficit/hyperactivity disorder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Arial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35 </a:t>
                      </a:r>
                      <a:r>
                        <a:rPr lang="en-US" sz="1600" i="1">
                          <a:latin typeface="Arial"/>
                          <a:ea typeface="Times New Roman"/>
                        </a:rPr>
                        <a:t>(6.1)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9 (3.5)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latin typeface="Arial"/>
                          <a:ea typeface="Times New Roman"/>
                        </a:rPr>
                        <a:t>44 (5.2)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Premenstrual dysmorphic disorder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current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0 </a:t>
                      </a:r>
                      <a:r>
                        <a:rPr lang="en-US" sz="1600" i="1">
                          <a:latin typeface="Arial"/>
                          <a:ea typeface="Times New Roman"/>
                        </a:rPr>
                        <a:t>(0.0)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40 (15.3)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latin typeface="Arial"/>
                          <a:ea typeface="Times New Roman"/>
                        </a:rPr>
                        <a:t>40 (4.8)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Mixed anxiety depressive disorder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current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19 </a:t>
                      </a:r>
                      <a:r>
                        <a:rPr lang="en-US" sz="1600" i="1">
                          <a:latin typeface="Arial"/>
                          <a:ea typeface="Times New Roman"/>
                        </a:rPr>
                        <a:t>(3.3)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20 (7.7)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Arial"/>
                          <a:ea typeface="Times New Roman"/>
                        </a:rPr>
                        <a:t>39 (4.6)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2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</a:rPr>
                        <a:t/>
                      </a:r>
                      <a:br>
                        <a:rPr lang="en-US" sz="1600" dirty="0">
                          <a:latin typeface="Arial"/>
                          <a:ea typeface="Times New Roman"/>
                        </a:rPr>
                      </a:br>
                      <a:r>
                        <a:rPr lang="en-US" sz="1600" dirty="0">
                          <a:latin typeface="Arial"/>
                          <a:ea typeface="Times New Roman"/>
                        </a:rPr>
                        <a:t>Psychotic disorders</a:t>
                      </a:r>
                      <a:br>
                        <a:rPr lang="en-US" sz="1600" dirty="0">
                          <a:latin typeface="Arial"/>
                          <a:ea typeface="Times New Roman"/>
                        </a:rPr>
                      </a:b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Mood disorders with psychotic features - current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18 (</a:t>
                      </a:r>
                      <a:r>
                        <a:rPr lang="en-US" sz="1600" i="1">
                          <a:latin typeface="Arial"/>
                          <a:ea typeface="Times New Roman"/>
                        </a:rPr>
                        <a:t>3.2)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1(</a:t>
                      </a:r>
                      <a:r>
                        <a:rPr lang="en-US" sz="1600" i="1">
                          <a:latin typeface="Arial"/>
                          <a:ea typeface="Times New Roman"/>
                        </a:rPr>
                        <a:t>0.4)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Arial"/>
                          <a:ea typeface="Times New Roman"/>
                        </a:rPr>
                        <a:t>19 (2.3)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Antisocial personality disorder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Lifetime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15 </a:t>
                      </a:r>
                      <a:r>
                        <a:rPr lang="en-US" sz="1600" i="1">
                          <a:latin typeface="Arial"/>
                          <a:ea typeface="Times New Roman"/>
                        </a:rPr>
                        <a:t>(2.6)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10 (3.9)</a:t>
                      </a: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>
                          <a:latin typeface="Arial"/>
                          <a:ea typeface="Times New Roman"/>
                        </a:rPr>
                        <a:t>22 (2.6)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Arial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current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12 </a:t>
                      </a:r>
                      <a:r>
                        <a:rPr lang="en-US" sz="1600" i="1">
                          <a:latin typeface="Arial"/>
                          <a:ea typeface="Times New Roman"/>
                        </a:rPr>
                        <a:t>(2.1)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4 (1.6)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>
                          <a:latin typeface="Arial"/>
                          <a:ea typeface="Times New Roman"/>
                        </a:rPr>
                        <a:t>19 (2.3)</a:t>
                      </a: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143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Non – alcohol psycho active substance use disorders 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Drug dependence current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15 </a:t>
                      </a:r>
                      <a:r>
                        <a:rPr lang="en-US" sz="1600" i="1">
                          <a:latin typeface="Arial"/>
                          <a:ea typeface="Times New Roman"/>
                        </a:rPr>
                        <a:t>(2.6)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en-US" sz="1600" i="1">
                          <a:latin typeface="Arial"/>
                          <a:ea typeface="Times New Roman"/>
                        </a:rPr>
                        <a:t>(0.4)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latin typeface="Arial"/>
                          <a:ea typeface="Times New Roman"/>
                        </a:rPr>
                        <a:t>16 (1.9)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Drug abuse current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15 </a:t>
                      </a:r>
                      <a:r>
                        <a:rPr lang="en-US" sz="1600" i="1">
                          <a:latin typeface="Arial"/>
                          <a:ea typeface="Times New Roman"/>
                        </a:rPr>
                        <a:t>(2.6)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3</a:t>
                      </a:r>
                      <a:r>
                        <a:rPr lang="en-US" sz="1600" i="1">
                          <a:latin typeface="Arial"/>
                          <a:ea typeface="Times New Roman"/>
                        </a:rPr>
                        <a:t>(1.2)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latin typeface="Arial"/>
                          <a:ea typeface="Times New Roman"/>
                        </a:rPr>
                        <a:t>18 (2.1)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2524" marR="32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Psychiatric disorders are common in the prisons and much of it had not been </a:t>
            </a:r>
            <a:r>
              <a:rPr lang="en-US" dirty="0" err="1" smtClean="0"/>
              <a:t>recognised</a:t>
            </a:r>
            <a:r>
              <a:rPr lang="en-US" dirty="0" smtClean="0"/>
              <a:t> perhaps due to lack of appropriate screening instruments </a:t>
            </a:r>
          </a:p>
          <a:p>
            <a:r>
              <a:rPr lang="en-US" dirty="0" smtClean="0"/>
              <a:t>From earlier work we noted that there was lack of skills among the staff </a:t>
            </a:r>
          </a:p>
          <a:p>
            <a:r>
              <a:rPr lang="en-US" dirty="0" smtClean="0"/>
              <a:t>We hope to correlate the scores from the MINI with those from the screening instruments to determine their usefulness</a:t>
            </a:r>
          </a:p>
          <a:p>
            <a:r>
              <a:rPr lang="en-US" dirty="0" smtClean="0"/>
              <a:t>We plan to use this data as baseline as we embark on formulating appropriate prisons mental health services 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Urgent need to set up comprehensive mental health services in prisons</a:t>
            </a:r>
          </a:p>
          <a:p>
            <a:r>
              <a:rPr lang="en-US" dirty="0" err="1" smtClean="0"/>
              <a:t>Programmes</a:t>
            </a:r>
            <a:r>
              <a:rPr lang="en-US" dirty="0" smtClean="0"/>
              <a:t> should target specific disorders such as depression, </a:t>
            </a:r>
            <a:r>
              <a:rPr lang="en-US" dirty="0" err="1" smtClean="0"/>
              <a:t>suicidality</a:t>
            </a:r>
            <a:r>
              <a:rPr lang="en-US" dirty="0" smtClean="0"/>
              <a:t> and substance use disorders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Kenya there are over 50,000 offenders in remands and prisons</a:t>
            </a:r>
          </a:p>
          <a:p>
            <a:r>
              <a:rPr lang="en-US" dirty="0" smtClean="0"/>
              <a:t>Minimal health provision in prisons despite reports of ill health and torture in prisons</a:t>
            </a:r>
          </a:p>
          <a:p>
            <a:r>
              <a:rPr lang="en-US" dirty="0" smtClean="0"/>
              <a:t>Mental illness ranked high among the problems  identified by the service providers as having special needs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Studies done elsewhere and </a:t>
            </a:r>
            <a:r>
              <a:rPr lang="en-US" dirty="0" err="1" smtClean="0"/>
              <a:t>metaanalysis</a:t>
            </a:r>
            <a:r>
              <a:rPr lang="en-US" dirty="0" smtClean="0"/>
              <a:t> show that mental illness is common among prisoners </a:t>
            </a:r>
          </a:p>
          <a:p>
            <a:r>
              <a:rPr lang="en-US" dirty="0" smtClean="0"/>
              <a:t>Earlier limited scale studies in Kenya show the same trend</a:t>
            </a:r>
          </a:p>
          <a:p>
            <a:r>
              <a:rPr lang="en-US" dirty="0" smtClean="0"/>
              <a:t>Screening for mental illness is not routinely done at intake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establish services for the mentally ill we needed data on the types of disorders found among the offenders and </a:t>
            </a:r>
          </a:p>
          <a:p>
            <a:r>
              <a:rPr lang="en-US" dirty="0" smtClean="0"/>
              <a:t>To determine easy methods of screening for the disorders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>
              <a:lnSpc>
                <a:spcPct val="200000"/>
              </a:lnSpc>
              <a:spcBef>
                <a:spcPts val="0"/>
              </a:spcBef>
            </a:pPr>
            <a:r>
              <a:rPr lang="en-GB" dirty="0" smtClean="0">
                <a:latin typeface="Arial"/>
                <a:ea typeface="Times New Roman"/>
              </a:rPr>
              <a:t>To determine prevalence and types of mental health 	problems among offenders held in correctional 	institutions in Kenyan  and their </a:t>
            </a:r>
            <a:r>
              <a:rPr lang="en-GB" dirty="0" err="1" smtClean="0">
                <a:latin typeface="Arial"/>
                <a:ea typeface="Times New Roman"/>
              </a:rPr>
              <a:t>sociodemographic</a:t>
            </a:r>
            <a:r>
              <a:rPr lang="en-GB" dirty="0" smtClean="0">
                <a:latin typeface="Arial"/>
                <a:ea typeface="Times New Roman"/>
              </a:rPr>
              <a:t> 	correlates </a:t>
            </a:r>
            <a:endParaRPr lang="en-US" dirty="0" smtClean="0">
              <a:latin typeface="Times New Roman"/>
              <a:ea typeface="Times New Roman"/>
            </a:endParaRPr>
          </a:p>
          <a:p>
            <a:pPr>
              <a:lnSpc>
                <a:spcPct val="200000"/>
              </a:lnSpc>
              <a:spcBef>
                <a:spcPts val="0"/>
              </a:spcBef>
              <a:tabLst>
                <a:tab pos="270510" algn="l"/>
                <a:tab pos="457200" algn="l"/>
              </a:tabLst>
            </a:pPr>
            <a:r>
              <a:rPr lang="en-GB" dirty="0" smtClean="0">
                <a:latin typeface="Arial"/>
                <a:ea typeface="Times New Roman"/>
              </a:rPr>
              <a:t>To determine the psychometric properties of some common screening instruments such as GHQ, PHQ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>
                <a:ea typeface="Calibri"/>
              </a:rPr>
              <a:t>Ethics:</a:t>
            </a:r>
            <a:r>
              <a:rPr lang="en-GB" dirty="0" smtClean="0">
                <a:ea typeface="Calibri"/>
              </a:rPr>
              <a:t> We obtained permission to carry out the study from the local (KNH/UON) ethics and review board </a:t>
            </a:r>
          </a:p>
          <a:p>
            <a:r>
              <a:rPr lang="en-GB" b="1" dirty="0" smtClean="0">
                <a:ea typeface="Calibri"/>
              </a:rPr>
              <a:t>Sampling:</a:t>
            </a:r>
            <a:r>
              <a:rPr lang="en-GB" dirty="0" smtClean="0">
                <a:ea typeface="Calibri"/>
              </a:rPr>
              <a:t> We used cluster sampling to select study participants from 50 institutions across Kenya.  </a:t>
            </a:r>
          </a:p>
          <a:p>
            <a:r>
              <a:rPr lang="en-GB" b="1" dirty="0" smtClean="0">
                <a:ea typeface="Calibri"/>
              </a:rPr>
              <a:t>Data collection </a:t>
            </a:r>
            <a:r>
              <a:rPr lang="en-GB" dirty="0" smtClean="0">
                <a:ea typeface="Calibri"/>
              </a:rPr>
              <a:t>was done using  a purpose designed </a:t>
            </a:r>
            <a:r>
              <a:rPr lang="en-GB" dirty="0" err="1" smtClean="0">
                <a:ea typeface="Calibri"/>
              </a:rPr>
              <a:t>sociodemographic</a:t>
            </a:r>
            <a:r>
              <a:rPr lang="en-GB" dirty="0" smtClean="0">
                <a:ea typeface="Calibri"/>
              </a:rPr>
              <a:t> questionnaire, Patient Health Questionnaire (PHQ), Centre for Epidemiological Studies (CES-D) and the Mini Neuropsychiatric Interview (MINI).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Findings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/>
                <a:ea typeface="Calibri"/>
              </a:rPr>
              <a:t>Categories sampled </a:t>
            </a:r>
          </a:p>
          <a:p>
            <a:pPr lvl="1"/>
            <a:r>
              <a:rPr lang="en-GB" dirty="0" smtClean="0">
                <a:latin typeface="Arial"/>
                <a:ea typeface="Calibri"/>
              </a:rPr>
              <a:t>Small: 31</a:t>
            </a:r>
          </a:p>
          <a:p>
            <a:pPr lvl="1"/>
            <a:r>
              <a:rPr lang="en-GB" dirty="0" smtClean="0">
                <a:latin typeface="Arial"/>
                <a:ea typeface="Calibri"/>
              </a:rPr>
              <a:t>Medium: 8</a:t>
            </a:r>
          </a:p>
          <a:p>
            <a:pPr lvl="1"/>
            <a:r>
              <a:rPr lang="en-GB" dirty="0" smtClean="0">
                <a:latin typeface="Arial"/>
                <a:ea typeface="Calibri"/>
              </a:rPr>
              <a:t>Main: 9</a:t>
            </a:r>
          </a:p>
          <a:p>
            <a:pPr lvl="1"/>
            <a:r>
              <a:rPr lang="en-GB" dirty="0" smtClean="0">
                <a:latin typeface="Arial"/>
                <a:ea typeface="Calibri"/>
              </a:rPr>
              <a:t>Maximum: 2</a:t>
            </a:r>
          </a:p>
          <a:p>
            <a:r>
              <a:rPr lang="en-GB" dirty="0" smtClean="0">
                <a:latin typeface="Arial"/>
                <a:ea typeface="Calibri"/>
              </a:rPr>
              <a:t>Out of the intended sample of 1,000 we managed to interview 574 males and 262 females.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Duration of stay in the prison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Majority 52.5% had stayed in the prison for a period of 1 – 3 years</a:t>
            </a:r>
          </a:p>
          <a:p>
            <a:r>
              <a:rPr lang="en-US" dirty="0" smtClean="0"/>
              <a:t>43% had stayed for a period of less than 1 year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Distribution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1" y="1523995"/>
          <a:ext cx="7772398" cy="5340924"/>
        </p:xfrm>
        <a:graphic>
          <a:graphicData uri="http://schemas.openxmlformats.org/drawingml/2006/table">
            <a:tbl>
              <a:tblPr/>
              <a:tblGrid>
                <a:gridCol w="2822497"/>
                <a:gridCol w="1368244"/>
                <a:gridCol w="1990492"/>
                <a:gridCol w="1591165"/>
              </a:tblGrid>
              <a:tr h="9915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Variable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Male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N = 578 (%)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Female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N =   262 ( %)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Total 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N = 840 </a:t>
                      </a:r>
                      <a:r>
                        <a:rPr lang="en-GB" sz="2000">
                          <a:latin typeface="Arial"/>
                          <a:ea typeface="Times New Roman"/>
                        </a:rPr>
                        <a:t>( %)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408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Age group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0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10 – 19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33 (5.7)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16 (6.1)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49 (5.9)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0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20 – 29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239  (41.4)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118 (45.1)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357 (42.5)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0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30 – 39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174 (30.1)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75 (28.7)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249 (29.7)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0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40 – 49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65( 11.3)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38 (14.5)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103 (12.3)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0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50 – 59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33 (5.7)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9 (5)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42(5.0)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0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60 – 69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20 (5.5)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5 (1.9)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25(3.0)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0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70 – 79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5 (0.9)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1(0.4)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6(0.8)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0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80 – 89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1 (0.2)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0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1(0.2)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0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Not stated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8 (1.4)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</a:rPr>
                        <a:t>0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Arial"/>
                          <a:ea typeface="Times New Roman"/>
                        </a:rPr>
                        <a:t>8 1.0)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Table 1: Demographic characteristics of the respondents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939</Words>
  <Application>Microsoft Office PowerPoint</Application>
  <PresentationFormat>On-screen Show (4:3)</PresentationFormat>
  <Paragraphs>233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Prevalence of Mental disorder among Convicted Adult Offenders in Kenyan Correctional Institutions </vt:lpstr>
      <vt:lpstr>Background </vt:lpstr>
      <vt:lpstr>Background </vt:lpstr>
      <vt:lpstr>Rationale </vt:lpstr>
      <vt:lpstr>Aims </vt:lpstr>
      <vt:lpstr>Method </vt:lpstr>
      <vt:lpstr>Preliminary Findings </vt:lpstr>
      <vt:lpstr>Duration of stay in the prison</vt:lpstr>
      <vt:lpstr>Age Distribution</vt:lpstr>
      <vt:lpstr>Education level</vt:lpstr>
      <vt:lpstr>Psychiatric Diagnosis</vt:lpstr>
      <vt:lpstr>Psychiatric Diagnoses</vt:lpstr>
      <vt:lpstr>Conclusion</vt:lpstr>
      <vt:lpstr>Recommendations </vt:lpstr>
    </vt:vector>
  </TitlesOfParts>
  <Company>Ministry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Prevalence of Mental Illness among Convicted Adult Offenders In Kenyan Correctional Institutions</dc:title>
  <dc:creator>user</dc:creator>
  <cp:lastModifiedBy>user</cp:lastModifiedBy>
  <cp:revision>21</cp:revision>
  <dcterms:created xsi:type="dcterms:W3CDTF">2013-06-09T19:47:21Z</dcterms:created>
  <dcterms:modified xsi:type="dcterms:W3CDTF">2013-06-11T06:19:33Z</dcterms:modified>
</cp:coreProperties>
</file>